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7" r:id="rId2"/>
  </p:sldMasterIdLst>
  <p:notesMasterIdLst>
    <p:notesMasterId r:id="rId3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310" r:id="rId19"/>
    <p:sldId id="272" r:id="rId20"/>
    <p:sldId id="3524" r:id="rId21"/>
    <p:sldId id="3523" r:id="rId22"/>
    <p:sldId id="3525" r:id="rId23"/>
    <p:sldId id="3522" r:id="rId24"/>
    <p:sldId id="3431" r:id="rId25"/>
    <p:sldId id="3416" r:id="rId26"/>
    <p:sldId id="3496" r:id="rId27"/>
    <p:sldId id="3418" r:id="rId28"/>
    <p:sldId id="3419" r:id="rId29"/>
    <p:sldId id="303" r:id="rId30"/>
    <p:sldId id="304" r:id="rId31"/>
    <p:sldId id="305" r:id="rId32"/>
    <p:sldId id="306" r:id="rId33"/>
    <p:sldId id="307" r:id="rId34"/>
    <p:sldId id="308" r:id="rId35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24" userDrawn="1">
          <p15:clr>
            <a:srgbClr val="A4A3A4"/>
          </p15:clr>
        </p15:guide>
        <p15:guide id="2" pos="240" userDrawn="1">
          <p15:clr>
            <a:srgbClr val="A4A3A4"/>
          </p15:clr>
        </p15:guide>
        <p15:guide id="3" orient="horz" pos="912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172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990" autoAdjust="0"/>
  </p:normalViewPr>
  <p:slideViewPr>
    <p:cSldViewPr snapToGrid="0">
      <p:cViewPr varScale="1">
        <p:scale>
          <a:sx n="95" d="100"/>
          <a:sy n="95" d="100"/>
        </p:scale>
        <p:origin x="354" y="48"/>
      </p:cViewPr>
      <p:guideLst>
        <p:guide orient="horz" pos="624"/>
        <p:guide pos="240"/>
        <p:guide orient="horz" pos="912"/>
        <p:guide pos="340"/>
        <p:guide orient="horz" pos="172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9F1C01-7E45-40AE-A04F-451712367740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993E1D-C499-4812-B695-28211648F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570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D702B7-7D40-42DA-AB41-D95DCA87EC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216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D702B7-7D40-42DA-AB41-D95DCA87EC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423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D702B7-7D40-42DA-AB41-D95DCA87EC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783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3F6B2-B776-4CEC-87ED-B22B972CE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22671F-AB5D-4151-879C-EDCB893A78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47FD8B-8159-45F4-AE95-C686D1B987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572031-2E48-4070-927D-4318BD1FA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3874D-AA4E-4BF4-922C-DB62FD215E71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244C01-3319-4A74-BC3C-E910031DB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3DFFE6-6FBC-4028-8A81-BD0BD014E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A2070-42F9-401A-B57B-59F65B282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42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32DF8-CCDA-464B-AFF3-095D281B1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BD7C2F-CA50-4730-81E2-1E69A90EC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A8801A-BCE1-4B1D-8F05-93B4FC0292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22A9C8-BE5C-46D1-9475-1F7321D3A3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E62F86-BFAB-4BF4-B892-046893F564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E7CC28-933C-4011-B1B4-4F7E486FE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3874D-AA4E-4BF4-922C-DB62FD215E71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72E584-33E2-4805-A350-FB646BB7A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1437D0-4649-422F-8E67-711A4F73F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A2070-42F9-401A-B57B-59F65B282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72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F91F2-91E6-46E9-A635-4712993EC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79BAF8-6C28-49F4-83FF-95292695E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3874D-AA4E-4BF4-922C-DB62FD215E71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23E90B-7C7C-404E-A957-BE58F95EA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19719F-9D05-4BDD-B4FC-4C4F23706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A2070-42F9-401A-B57B-59F65B282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7647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A37A26-0F4D-43C6-986E-56A47871D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3874D-AA4E-4BF4-922C-DB62FD215E71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F2D1CE-2F14-4506-AF7D-102ECAFEF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21168-A396-4BA8-9BEF-073E45E10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A2070-42F9-401A-B57B-59F65B282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1086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32360-3F7C-4FFC-8BB3-0B663D84F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9A7BF1-FBFC-4BA5-A394-1EFB54F38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02F68F-CB01-48A3-9CB7-55A8E6C4A3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9CC5AB-C5E6-4EE3-9042-54A7F8D23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3874D-AA4E-4BF4-922C-DB62FD215E71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8A59AD-E31A-4BC6-8A84-0596CDF88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90479F-184A-45CC-BA09-197E22884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A2070-42F9-401A-B57B-59F65B282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7034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09F24-BDC9-4C9D-9CDB-8AE2F6AD9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E437D1-F0F6-46D0-ABD8-CB52D62D35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902F0F-3866-4ABB-8593-D264D1BEA8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0548EF-BDAF-4A0B-A988-32F98B3F4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3874D-AA4E-4BF4-922C-DB62FD215E71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5E6FDF-8956-4FAD-8072-AA98FE0E2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0DB32E-432D-4BE7-9EA3-539CB610D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A2070-42F9-401A-B57B-59F65B282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0298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562AD-6837-4333-831E-CA4AF9EC8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BD3EB4-8CF0-4336-AAD8-B6AB7C0C04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543720-8D56-4635-8E3C-AEF6074AD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3874D-AA4E-4BF4-922C-DB62FD215E71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6BF5F-D0F4-4D5C-9836-CC05246AE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DE5C28-B3D0-44D9-9266-459027BE1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A2070-42F9-401A-B57B-59F65B282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4568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B8451C-83C7-45E2-9BB1-3E58AA555D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2E6631-6A3B-4BED-BA8A-9702D3E7E9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63E61-6856-465F-8245-758EFC1FA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3874D-AA4E-4BF4-922C-DB62FD215E71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11BAF7-F758-4E77-BD5D-D388BC0DB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DC552-3F2B-416A-B63B-EB1EF97E3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A2070-42F9-401A-B57B-59F65B282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762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002EA7"/>
                </a:solidFill>
                <a:latin typeface="Franklin Gothic Demi"/>
                <a:cs typeface="Franklin Gothic Dem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>
            <a:noAutofit/>
          </a:bodyPr>
          <a:lstStyle>
            <a:lvl1pPr>
              <a:defRPr sz="1800" b="1" i="0">
                <a:solidFill>
                  <a:srgbClr val="002EA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002EA7"/>
                </a:solidFill>
                <a:latin typeface="Franklin Gothic Demi"/>
                <a:cs typeface="Franklin Gothic Dem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91871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002EA7"/>
                </a:solidFill>
                <a:latin typeface="Franklin Gothic Demi"/>
                <a:cs typeface="Franklin Gothic Dem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8/29/2023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8/29/2023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70E10-C6B5-C4A8-9332-D0A3902C7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AF1A9E-036C-7D83-830A-89AC8D03D0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31BA52-071D-FABC-3666-29BE681C3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55203-02BD-434E-8578-E36E9DF4AF59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C62BF7-CC7D-4C6F-CA8C-38F649DA6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88BE86-B9D2-6FD1-EE9D-2B9668BF7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84E31-5D6F-4B6A-901A-CE91FAAD1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110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D9DC2-43BE-4E2E-9906-FD4EFD0032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EDA6D7-3160-40AA-9901-0DA8C24EE3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623ADB-1F50-48C2-94D5-13681F171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3874D-AA4E-4BF4-922C-DB62FD215E71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4539AF-AB9E-428A-96F9-A030BAF85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3BB92-2217-409F-BCAC-6DAD05F5C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A2070-42F9-401A-B57B-59F65B282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11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08477-765F-4A5C-A772-3E8457D31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5EC28-B887-40BD-B485-BCCD7DFE4A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0F1BB-DDE9-4502-8B01-6BE80ADF0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3874D-AA4E-4BF4-922C-DB62FD215E71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7CB4DE-E0D2-44A0-952A-A122526F7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9EAD1-0105-4BB0-9BC9-1392E7487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A2070-42F9-401A-B57B-59F65B282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586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0ACF0-8F41-4EB2-9598-BD72A02B8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F6DD3B-A822-4A44-B81F-1109F6E149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085339-4AFB-4BF8-8BE8-72C455943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3874D-AA4E-4BF4-922C-DB62FD215E71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F7C0A4-03DC-4E5F-812E-DBA0F336F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51FD1-540E-4B0A-883C-89009B30D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A2070-42F9-401A-B57B-59F65B282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798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4967" y="471551"/>
            <a:ext cx="11442065" cy="10712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002EA7"/>
                </a:solidFill>
                <a:latin typeface="Franklin Gothic Demi"/>
                <a:cs typeface="Franklin Gothic Demi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83284" y="1752600"/>
            <a:ext cx="10425430" cy="386778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1800" b="1" i="0">
                <a:solidFill>
                  <a:srgbClr val="002EA7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152A8901-C858-BA72-4A0C-9A7BFF357EF9}"/>
              </a:ext>
            </a:extLst>
          </p:cNvPr>
          <p:cNvSpPr/>
          <p:nvPr userDrawn="1"/>
        </p:nvSpPr>
        <p:spPr>
          <a:xfrm>
            <a:off x="414337" y="471551"/>
            <a:ext cx="1841500" cy="0"/>
          </a:xfrm>
          <a:custGeom>
            <a:avLst/>
            <a:gdLst/>
            <a:ahLst/>
            <a:cxnLst/>
            <a:rect l="l" t="t" r="r" b="b"/>
            <a:pathLst>
              <a:path w="1841500">
                <a:moveTo>
                  <a:pt x="0" y="0"/>
                </a:moveTo>
                <a:lnTo>
                  <a:pt x="1841055" y="0"/>
                </a:lnTo>
              </a:path>
            </a:pathLst>
          </a:custGeom>
          <a:ln w="50800">
            <a:solidFill>
              <a:srgbClr val="FF6E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3" r:id="rId4"/>
    <p:sldLayoutId id="2147483665" r:id="rId5"/>
    <p:sldLayoutId id="2147483679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F96D66-23E6-4AF3-931B-1429B3495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E6B110-5E25-42F1-9E2F-2AF1DBAF26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7D366A-39DE-4B69-9FCB-99BC0DE29B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3874D-AA4E-4BF4-922C-DB62FD215E71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6463D1-B320-4BF4-8F5A-008D5117A2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19E05-A716-4048-9AAE-5A9AE690D0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A2070-42F9-401A-B57B-59F65B282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197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g/m6nihR8nx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ny.newnycontracts.com/" TargetMode="External"/><Relationship Id="rId2" Type="http://schemas.openxmlformats.org/officeDocument/2006/relationships/hyperlink" Target="https://sbsconnect.nyc.gov/certification-directory-search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designbuild.ddcanywhere.nyc/?SearchString=&amp;ProjectStatus=All-Upcome-PRJs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950" spc="-5" dirty="0"/>
              <a:t>HOUSEKEEPING</a:t>
            </a:r>
            <a:endParaRPr sz="395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2135990-152F-0F2F-97C7-C21E2A0F77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3284" y="1752600"/>
            <a:ext cx="10425430" cy="3816429"/>
          </a:xfrm>
        </p:spPr>
        <p:txBody>
          <a:bodyPr/>
          <a:lstStyle/>
          <a:p>
            <a:pPr marL="355600" marR="5080" indent="-342900" algn="l">
              <a:lnSpc>
                <a:spcPct val="100000"/>
              </a:lnSpc>
              <a:spcAft>
                <a:spcPts val="1200"/>
              </a:spcAft>
              <a:buChar char="•"/>
              <a:tabLst>
                <a:tab pos="356235" algn="l"/>
              </a:tabLst>
            </a:pPr>
            <a:r>
              <a:rPr lang="en-US" sz="1800" spc="20" dirty="0">
                <a:solidFill>
                  <a:srgbClr val="002EA7"/>
                </a:solidFill>
                <a:latin typeface="Arial"/>
                <a:cs typeface="Arial"/>
              </a:rPr>
              <a:t>Attendance</a:t>
            </a:r>
            <a:r>
              <a:rPr lang="en-US" sz="1800" spc="-185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-5" dirty="0">
                <a:solidFill>
                  <a:srgbClr val="002EA7"/>
                </a:solidFill>
                <a:latin typeface="Arial"/>
                <a:cs typeface="Arial"/>
              </a:rPr>
              <a:t>will</a:t>
            </a:r>
            <a:r>
              <a:rPr lang="en-US" sz="1800" spc="-30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15" dirty="0">
                <a:solidFill>
                  <a:srgbClr val="002EA7"/>
                </a:solidFill>
                <a:latin typeface="Arial"/>
                <a:cs typeface="Arial"/>
              </a:rPr>
              <a:t>be</a:t>
            </a:r>
            <a:r>
              <a:rPr lang="en-US" sz="1800" spc="-35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25" dirty="0">
                <a:solidFill>
                  <a:srgbClr val="002EA7"/>
                </a:solidFill>
                <a:latin typeface="Arial"/>
                <a:cs typeface="Arial"/>
              </a:rPr>
              <a:t>taken</a:t>
            </a:r>
            <a:r>
              <a:rPr lang="en-US" sz="1800" spc="-180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15" dirty="0">
                <a:solidFill>
                  <a:srgbClr val="002EA7"/>
                </a:solidFill>
                <a:latin typeface="Arial"/>
                <a:cs typeface="Arial"/>
              </a:rPr>
              <a:t>using</a:t>
            </a:r>
            <a:r>
              <a:rPr lang="en-US" sz="1800" spc="-110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20" dirty="0">
                <a:solidFill>
                  <a:srgbClr val="002EA7"/>
                </a:solidFill>
                <a:latin typeface="Arial"/>
                <a:cs typeface="Arial"/>
              </a:rPr>
              <a:t>the</a:t>
            </a:r>
            <a:r>
              <a:rPr lang="en-US" sz="1800" spc="-30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15" dirty="0">
                <a:solidFill>
                  <a:srgbClr val="002EA7"/>
                </a:solidFill>
                <a:latin typeface="Arial"/>
                <a:cs typeface="Arial"/>
              </a:rPr>
              <a:t>Microsoft</a:t>
            </a:r>
            <a:r>
              <a:rPr lang="en-US" sz="1800" spc="-150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20" dirty="0">
                <a:solidFill>
                  <a:srgbClr val="002EA7"/>
                </a:solidFill>
                <a:latin typeface="Arial"/>
                <a:cs typeface="Arial"/>
              </a:rPr>
              <a:t>Form</a:t>
            </a:r>
            <a:r>
              <a:rPr lang="en-US" sz="1800" spc="-145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10" dirty="0">
                <a:solidFill>
                  <a:srgbClr val="002EA7"/>
                </a:solidFill>
                <a:latin typeface="Arial"/>
                <a:cs typeface="Arial"/>
              </a:rPr>
              <a:t>link</a:t>
            </a:r>
            <a:r>
              <a:rPr lang="en-US" sz="1800" spc="-75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5" dirty="0">
                <a:solidFill>
                  <a:srgbClr val="002EA7"/>
                </a:solidFill>
                <a:latin typeface="Arial"/>
                <a:cs typeface="Arial"/>
              </a:rPr>
              <a:t>provided</a:t>
            </a:r>
            <a:r>
              <a:rPr lang="en-US" sz="1800" spc="-35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10" dirty="0">
                <a:solidFill>
                  <a:srgbClr val="002EA7"/>
                </a:solidFill>
                <a:latin typeface="Arial"/>
                <a:cs typeface="Arial"/>
              </a:rPr>
              <a:t>in</a:t>
            </a:r>
            <a:r>
              <a:rPr lang="en-US" sz="1800" spc="-30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20" dirty="0">
                <a:solidFill>
                  <a:srgbClr val="002EA7"/>
                </a:solidFill>
                <a:latin typeface="Arial"/>
                <a:cs typeface="Arial"/>
              </a:rPr>
              <a:t>the</a:t>
            </a:r>
            <a:r>
              <a:rPr lang="en-US" sz="1800" spc="-50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25" dirty="0">
                <a:solidFill>
                  <a:srgbClr val="002EA7"/>
                </a:solidFill>
                <a:latin typeface="Arial"/>
                <a:cs typeface="Arial"/>
              </a:rPr>
              <a:t>W</a:t>
            </a:r>
            <a:r>
              <a:rPr lang="en-US" sz="1800" spc="10" dirty="0">
                <a:solidFill>
                  <a:srgbClr val="002EA7"/>
                </a:solidFill>
                <a:latin typeface="Arial"/>
                <a:cs typeface="Arial"/>
              </a:rPr>
              <a:t>ebex </a:t>
            </a:r>
            <a:r>
              <a:rPr lang="en-US" sz="1800" spc="20" dirty="0">
                <a:solidFill>
                  <a:srgbClr val="002EA7"/>
                </a:solidFill>
                <a:latin typeface="Arial"/>
                <a:cs typeface="Arial"/>
              </a:rPr>
              <a:t>chat.</a:t>
            </a:r>
            <a:r>
              <a:rPr lang="en-US" sz="1800" spc="-150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5" dirty="0">
                <a:solidFill>
                  <a:srgbClr val="002EA7"/>
                </a:solidFill>
                <a:latin typeface="Arial"/>
                <a:cs typeface="Arial"/>
              </a:rPr>
              <a:t>Please</a:t>
            </a:r>
            <a:r>
              <a:rPr lang="en-US" sz="1800" spc="-35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25" dirty="0">
                <a:solidFill>
                  <a:srgbClr val="002EA7"/>
                </a:solidFill>
                <a:latin typeface="Arial"/>
                <a:cs typeface="Arial"/>
              </a:rPr>
              <a:t>take</a:t>
            </a:r>
            <a:r>
              <a:rPr lang="en-US" sz="1800" spc="-110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20" dirty="0">
                <a:solidFill>
                  <a:srgbClr val="002EA7"/>
                </a:solidFill>
                <a:latin typeface="Arial"/>
                <a:cs typeface="Arial"/>
              </a:rPr>
              <a:t>the</a:t>
            </a:r>
            <a:r>
              <a:rPr lang="en-US" sz="1800" spc="-105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10" dirty="0">
                <a:solidFill>
                  <a:srgbClr val="002EA7"/>
                </a:solidFill>
                <a:latin typeface="Arial"/>
                <a:cs typeface="Arial"/>
              </a:rPr>
              <a:t>time</a:t>
            </a:r>
            <a:r>
              <a:rPr lang="en-US" sz="1800" spc="-35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25" dirty="0">
                <a:solidFill>
                  <a:srgbClr val="002EA7"/>
                </a:solidFill>
                <a:latin typeface="Arial"/>
                <a:cs typeface="Arial"/>
              </a:rPr>
              <a:t>to</a:t>
            </a:r>
            <a:r>
              <a:rPr lang="en-US" sz="1800" spc="-110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15" dirty="0">
                <a:solidFill>
                  <a:srgbClr val="002EA7"/>
                </a:solidFill>
                <a:latin typeface="Arial"/>
                <a:cs typeface="Arial"/>
              </a:rPr>
              <a:t>complete</a:t>
            </a:r>
            <a:r>
              <a:rPr lang="en-US" sz="1800" spc="-110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20" dirty="0">
                <a:solidFill>
                  <a:srgbClr val="002EA7"/>
                </a:solidFill>
                <a:latin typeface="Arial"/>
                <a:cs typeface="Arial"/>
              </a:rPr>
              <a:t>the</a:t>
            </a:r>
            <a:r>
              <a:rPr lang="en-US" sz="1800" spc="-105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-5" dirty="0">
                <a:solidFill>
                  <a:srgbClr val="002EA7"/>
                </a:solidFill>
                <a:latin typeface="Arial"/>
                <a:cs typeface="Arial"/>
              </a:rPr>
              <a:t>form.</a:t>
            </a:r>
            <a:r>
              <a:rPr lang="en-US" sz="1800" spc="-75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2EA7"/>
                </a:solidFill>
                <a:latin typeface="Arial"/>
                <a:cs typeface="Arial"/>
              </a:rPr>
              <a:t>This </a:t>
            </a:r>
            <a:r>
              <a:rPr lang="en-US" sz="1800" spc="20" dirty="0">
                <a:solidFill>
                  <a:srgbClr val="002EA7"/>
                </a:solidFill>
                <a:latin typeface="Arial"/>
                <a:cs typeface="Arial"/>
              </a:rPr>
              <a:t>attendance</a:t>
            </a:r>
            <a:r>
              <a:rPr lang="en-US" sz="1800" spc="-185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15" dirty="0">
                <a:solidFill>
                  <a:srgbClr val="002EA7"/>
                </a:solidFill>
                <a:latin typeface="Arial"/>
                <a:cs typeface="Arial"/>
              </a:rPr>
              <a:t>sheet</a:t>
            </a:r>
            <a:r>
              <a:rPr lang="en-US" sz="1800" spc="-145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-5" dirty="0">
                <a:solidFill>
                  <a:srgbClr val="002EA7"/>
                </a:solidFill>
                <a:latin typeface="Arial"/>
                <a:cs typeface="Arial"/>
              </a:rPr>
              <a:t>will</a:t>
            </a:r>
            <a:r>
              <a:rPr lang="en-US" sz="1800" spc="40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15" dirty="0">
                <a:solidFill>
                  <a:srgbClr val="002EA7"/>
                </a:solidFill>
                <a:latin typeface="Arial"/>
                <a:cs typeface="Arial"/>
              </a:rPr>
              <a:t>be </a:t>
            </a:r>
            <a:r>
              <a:rPr lang="en-US" sz="1800" spc="20" dirty="0">
                <a:solidFill>
                  <a:srgbClr val="002EA7"/>
                </a:solidFill>
                <a:latin typeface="Arial"/>
                <a:cs typeface="Arial"/>
              </a:rPr>
              <a:t>posted</a:t>
            </a:r>
            <a:r>
              <a:rPr lang="en-US" sz="1800" spc="-195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15" dirty="0">
                <a:solidFill>
                  <a:srgbClr val="002EA7"/>
                </a:solidFill>
                <a:latin typeface="Arial"/>
                <a:cs typeface="Arial"/>
              </a:rPr>
              <a:t>on</a:t>
            </a:r>
            <a:r>
              <a:rPr lang="en-US" sz="1800" spc="-40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10" dirty="0">
                <a:solidFill>
                  <a:srgbClr val="002EA7"/>
                </a:solidFill>
                <a:latin typeface="Arial"/>
                <a:cs typeface="Arial"/>
              </a:rPr>
              <a:t>our</a:t>
            </a:r>
            <a:r>
              <a:rPr lang="en-US" sz="1800" spc="-35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40" dirty="0">
                <a:solidFill>
                  <a:srgbClr val="002EA7"/>
                </a:solidFill>
                <a:latin typeface="Arial"/>
                <a:cs typeface="Arial"/>
              </a:rPr>
              <a:t>DDC</a:t>
            </a:r>
            <a:r>
              <a:rPr lang="en-US" sz="1800" spc="-150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10" dirty="0">
                <a:solidFill>
                  <a:srgbClr val="002EA7"/>
                </a:solidFill>
                <a:latin typeface="Arial"/>
                <a:cs typeface="Arial"/>
              </a:rPr>
              <a:t>website.</a:t>
            </a:r>
            <a:endParaRPr lang="en-US" sz="2000" dirty="0">
              <a:latin typeface="Times New Roman"/>
              <a:cs typeface="Times New Roman"/>
            </a:endParaRPr>
          </a:p>
          <a:p>
            <a:pPr marL="355600" indent="-342900" algn="l">
              <a:lnSpc>
                <a:spcPct val="100000"/>
              </a:lnSpc>
              <a:spcAft>
                <a:spcPts val="1200"/>
              </a:spcAft>
              <a:buChar char="•"/>
              <a:tabLst>
                <a:tab pos="355600" algn="l"/>
                <a:tab pos="356235" algn="l"/>
              </a:tabLst>
            </a:pPr>
            <a:r>
              <a:rPr lang="en-US" sz="1800" spc="5" dirty="0">
                <a:solidFill>
                  <a:srgbClr val="002EA7"/>
                </a:solidFill>
                <a:latin typeface="Arial"/>
                <a:cs typeface="Arial"/>
              </a:rPr>
              <a:t>Please</a:t>
            </a:r>
            <a:r>
              <a:rPr lang="en-US" sz="1800" spc="-40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25" dirty="0">
                <a:solidFill>
                  <a:srgbClr val="002EA7"/>
                </a:solidFill>
                <a:latin typeface="Arial"/>
                <a:cs typeface="Arial"/>
              </a:rPr>
              <a:t>stay</a:t>
            </a:r>
            <a:r>
              <a:rPr lang="en-US" sz="1800" spc="-150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10" dirty="0">
                <a:solidFill>
                  <a:srgbClr val="002EA7"/>
                </a:solidFill>
                <a:latin typeface="Arial"/>
                <a:cs typeface="Arial"/>
              </a:rPr>
              <a:t>muted</a:t>
            </a:r>
            <a:r>
              <a:rPr lang="en-US" sz="1800" spc="-110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15" dirty="0">
                <a:solidFill>
                  <a:srgbClr val="002EA7"/>
                </a:solidFill>
                <a:latin typeface="Arial"/>
                <a:cs typeface="Arial"/>
              </a:rPr>
              <a:t>and</a:t>
            </a:r>
            <a:r>
              <a:rPr lang="en-US" sz="1800" spc="-40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20" dirty="0">
                <a:solidFill>
                  <a:srgbClr val="002EA7"/>
                </a:solidFill>
                <a:latin typeface="Arial"/>
                <a:cs typeface="Arial"/>
              </a:rPr>
              <a:t>keep</a:t>
            </a:r>
            <a:r>
              <a:rPr lang="en-US" sz="1800" spc="-114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20" dirty="0">
                <a:solidFill>
                  <a:srgbClr val="002EA7"/>
                </a:solidFill>
                <a:latin typeface="Arial"/>
                <a:cs typeface="Arial"/>
              </a:rPr>
              <a:t>your</a:t>
            </a:r>
            <a:r>
              <a:rPr lang="en-US" sz="1800" spc="-35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10" dirty="0">
                <a:solidFill>
                  <a:srgbClr val="002EA7"/>
                </a:solidFill>
                <a:latin typeface="Arial"/>
                <a:cs typeface="Arial"/>
              </a:rPr>
              <a:t>camera</a:t>
            </a:r>
            <a:r>
              <a:rPr lang="en-US" sz="1800" spc="-110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-15" dirty="0">
                <a:solidFill>
                  <a:srgbClr val="002EA7"/>
                </a:solidFill>
                <a:latin typeface="Arial"/>
                <a:cs typeface="Arial"/>
              </a:rPr>
              <a:t>off.</a:t>
            </a:r>
            <a:endParaRPr lang="en-US" sz="2000" dirty="0">
              <a:latin typeface="Times New Roman"/>
              <a:cs typeface="Times New Roman"/>
            </a:endParaRPr>
          </a:p>
          <a:p>
            <a:pPr marL="355600" indent="-342900" algn="l">
              <a:lnSpc>
                <a:spcPct val="100000"/>
              </a:lnSpc>
              <a:spcAft>
                <a:spcPts val="1200"/>
              </a:spcAft>
              <a:buChar char="•"/>
              <a:tabLst>
                <a:tab pos="355600" algn="l"/>
                <a:tab pos="356235" algn="l"/>
              </a:tabLst>
            </a:pPr>
            <a:r>
              <a:rPr lang="en-US" sz="1800" spc="5" dirty="0">
                <a:solidFill>
                  <a:srgbClr val="002EA7"/>
                </a:solidFill>
                <a:latin typeface="Arial"/>
                <a:cs typeface="Arial"/>
              </a:rPr>
              <a:t>Please</a:t>
            </a:r>
            <a:r>
              <a:rPr lang="en-US" sz="1800" spc="-35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10" dirty="0">
                <a:solidFill>
                  <a:srgbClr val="002EA7"/>
                </a:solidFill>
                <a:latin typeface="Arial"/>
                <a:cs typeface="Arial"/>
              </a:rPr>
              <a:t>hold</a:t>
            </a:r>
            <a:r>
              <a:rPr lang="en-US" sz="1800" spc="-35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5" dirty="0">
                <a:solidFill>
                  <a:srgbClr val="002EA7"/>
                </a:solidFill>
                <a:latin typeface="Arial"/>
                <a:cs typeface="Arial"/>
              </a:rPr>
              <a:t>all</a:t>
            </a:r>
            <a:r>
              <a:rPr lang="en-US" sz="1800" spc="-35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15" dirty="0">
                <a:solidFill>
                  <a:srgbClr val="002EA7"/>
                </a:solidFill>
                <a:latin typeface="Arial"/>
                <a:cs typeface="Arial"/>
              </a:rPr>
              <a:t>questions</a:t>
            </a:r>
            <a:r>
              <a:rPr lang="en-US" sz="1800" spc="-150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25" dirty="0">
                <a:solidFill>
                  <a:srgbClr val="002EA7"/>
                </a:solidFill>
                <a:latin typeface="Arial"/>
                <a:cs typeface="Arial"/>
              </a:rPr>
              <a:t>to</a:t>
            </a:r>
            <a:r>
              <a:rPr lang="en-US" sz="1800" spc="-105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20" dirty="0">
                <a:solidFill>
                  <a:srgbClr val="002EA7"/>
                </a:solidFill>
                <a:latin typeface="Arial"/>
                <a:cs typeface="Arial"/>
              </a:rPr>
              <a:t>the</a:t>
            </a:r>
            <a:r>
              <a:rPr lang="en-US" sz="1800" spc="-114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10" dirty="0">
                <a:solidFill>
                  <a:srgbClr val="002EA7"/>
                </a:solidFill>
                <a:latin typeface="Arial"/>
                <a:cs typeface="Arial"/>
              </a:rPr>
              <a:t>end</a:t>
            </a:r>
            <a:r>
              <a:rPr lang="en-US" sz="1800" spc="-30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10" dirty="0">
                <a:solidFill>
                  <a:srgbClr val="002EA7"/>
                </a:solidFill>
                <a:latin typeface="Arial"/>
                <a:cs typeface="Arial"/>
              </a:rPr>
              <a:t>of</a:t>
            </a:r>
            <a:r>
              <a:rPr lang="en-US" sz="1800" spc="5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20" dirty="0">
                <a:solidFill>
                  <a:srgbClr val="002EA7"/>
                </a:solidFill>
                <a:latin typeface="Arial"/>
                <a:cs typeface="Arial"/>
              </a:rPr>
              <a:t>the</a:t>
            </a:r>
            <a:r>
              <a:rPr lang="en-US" sz="1800" spc="-110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15" dirty="0">
                <a:solidFill>
                  <a:srgbClr val="002EA7"/>
                </a:solidFill>
                <a:latin typeface="Arial"/>
                <a:cs typeface="Arial"/>
              </a:rPr>
              <a:t>presentation</a:t>
            </a:r>
            <a:r>
              <a:rPr lang="en-US" sz="1800" spc="-190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25" dirty="0">
                <a:solidFill>
                  <a:srgbClr val="002EA7"/>
                </a:solidFill>
                <a:latin typeface="Arial"/>
                <a:cs typeface="Arial"/>
              </a:rPr>
              <a:t>to</a:t>
            </a:r>
            <a:r>
              <a:rPr lang="en-US" sz="1800" spc="-180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25" dirty="0">
                <a:solidFill>
                  <a:srgbClr val="002EA7"/>
                </a:solidFill>
                <a:latin typeface="Arial"/>
                <a:cs typeface="Arial"/>
              </a:rPr>
              <a:t>assist</a:t>
            </a:r>
            <a:r>
              <a:rPr lang="en-US" sz="1800" spc="-150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10" dirty="0">
                <a:solidFill>
                  <a:srgbClr val="002EA7"/>
                </a:solidFill>
                <a:latin typeface="Arial"/>
                <a:cs typeface="Arial"/>
              </a:rPr>
              <a:t>our</a:t>
            </a:r>
            <a:r>
              <a:rPr lang="en-US" sz="1800" spc="-30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20" dirty="0">
                <a:solidFill>
                  <a:srgbClr val="002EA7"/>
                </a:solidFill>
                <a:latin typeface="Arial"/>
                <a:cs typeface="Arial"/>
              </a:rPr>
              <a:t>team</a:t>
            </a:r>
            <a:r>
              <a:rPr lang="en-US" dirty="0"/>
              <a:t> </a:t>
            </a:r>
            <a:r>
              <a:rPr lang="en-US" sz="1800" spc="5" dirty="0">
                <a:solidFill>
                  <a:srgbClr val="002EA7"/>
                </a:solidFill>
                <a:latin typeface="Arial"/>
                <a:cs typeface="Arial"/>
              </a:rPr>
              <a:t>with</a:t>
            </a:r>
            <a:r>
              <a:rPr lang="en-US" sz="1800" spc="-30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10" dirty="0">
                <a:solidFill>
                  <a:srgbClr val="002EA7"/>
                </a:solidFill>
                <a:latin typeface="Arial"/>
                <a:cs typeface="Arial"/>
              </a:rPr>
              <a:t>monitoring</a:t>
            </a:r>
            <a:r>
              <a:rPr lang="en-US" sz="1800" spc="-110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15" dirty="0">
                <a:solidFill>
                  <a:srgbClr val="002EA7"/>
                </a:solidFill>
                <a:latin typeface="Arial"/>
                <a:cs typeface="Arial"/>
              </a:rPr>
              <a:t>and</a:t>
            </a:r>
            <a:r>
              <a:rPr lang="en-US" sz="1800" spc="-110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15" dirty="0">
                <a:solidFill>
                  <a:srgbClr val="002EA7"/>
                </a:solidFill>
                <a:latin typeface="Arial"/>
                <a:cs typeface="Arial"/>
              </a:rPr>
              <a:t>consolidating</a:t>
            </a:r>
            <a:r>
              <a:rPr lang="en-US" sz="1800" spc="-180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15" dirty="0">
                <a:solidFill>
                  <a:srgbClr val="002EA7"/>
                </a:solidFill>
                <a:latin typeface="Arial"/>
                <a:cs typeface="Arial"/>
              </a:rPr>
              <a:t>duplicate</a:t>
            </a:r>
            <a:r>
              <a:rPr lang="en-US" sz="1800" spc="-185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20" dirty="0">
                <a:solidFill>
                  <a:srgbClr val="002EA7"/>
                </a:solidFill>
                <a:latin typeface="Arial"/>
                <a:cs typeface="Arial"/>
              </a:rPr>
              <a:t>questions.</a:t>
            </a:r>
            <a:r>
              <a:rPr lang="en-US" sz="1800" spc="-215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20" dirty="0">
                <a:solidFill>
                  <a:srgbClr val="002EA7"/>
                </a:solidFill>
                <a:latin typeface="Arial"/>
                <a:cs typeface="Arial"/>
              </a:rPr>
              <a:t>Questions</a:t>
            </a:r>
            <a:r>
              <a:rPr lang="en-US" sz="1800" spc="-155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-5" dirty="0">
                <a:solidFill>
                  <a:srgbClr val="002EA7"/>
                </a:solidFill>
                <a:latin typeface="Arial"/>
                <a:cs typeface="Arial"/>
              </a:rPr>
              <a:t>will </a:t>
            </a:r>
            <a:r>
              <a:rPr lang="en-US" sz="1800" spc="10" dirty="0">
                <a:solidFill>
                  <a:srgbClr val="002EA7"/>
                </a:solidFill>
                <a:latin typeface="Arial"/>
                <a:cs typeface="Arial"/>
              </a:rPr>
              <a:t>be</a:t>
            </a:r>
            <a:r>
              <a:rPr lang="en-US" sz="1800" spc="-40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25" dirty="0">
                <a:solidFill>
                  <a:srgbClr val="002EA7"/>
                </a:solidFill>
                <a:latin typeface="Arial"/>
                <a:cs typeface="Arial"/>
              </a:rPr>
              <a:t>accepted</a:t>
            </a:r>
            <a:r>
              <a:rPr lang="en-US" sz="1800" spc="-185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10" dirty="0">
                <a:solidFill>
                  <a:srgbClr val="002EA7"/>
                </a:solidFill>
                <a:latin typeface="Arial"/>
                <a:cs typeface="Arial"/>
              </a:rPr>
              <a:t>in</a:t>
            </a:r>
            <a:r>
              <a:rPr lang="en-US" sz="1800" spc="-35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5" dirty="0">
                <a:solidFill>
                  <a:srgbClr val="002EA7"/>
                </a:solidFill>
                <a:latin typeface="Arial"/>
                <a:cs typeface="Arial"/>
              </a:rPr>
              <a:t>writing</a:t>
            </a:r>
            <a:r>
              <a:rPr lang="en-US" sz="1800" spc="-110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-5" dirty="0">
                <a:solidFill>
                  <a:srgbClr val="002EA7"/>
                </a:solidFill>
                <a:latin typeface="Arial"/>
                <a:cs typeface="Arial"/>
              </a:rPr>
              <a:t>via</a:t>
            </a:r>
            <a:r>
              <a:rPr lang="en-US" sz="1800" spc="40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20" dirty="0">
                <a:solidFill>
                  <a:srgbClr val="002EA7"/>
                </a:solidFill>
                <a:latin typeface="Arial"/>
                <a:cs typeface="Arial"/>
              </a:rPr>
              <a:t>the</a:t>
            </a:r>
            <a:r>
              <a:rPr lang="en-US" sz="1800" spc="-110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25" dirty="0">
                <a:solidFill>
                  <a:srgbClr val="002EA7"/>
                </a:solidFill>
                <a:latin typeface="Arial"/>
                <a:cs typeface="Arial"/>
              </a:rPr>
              <a:t>"chat"</a:t>
            </a:r>
            <a:r>
              <a:rPr lang="en-US" sz="1800" spc="-155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10" dirty="0">
                <a:solidFill>
                  <a:srgbClr val="002EA7"/>
                </a:solidFill>
                <a:latin typeface="Arial"/>
                <a:cs typeface="Arial"/>
              </a:rPr>
              <a:t>function.</a:t>
            </a:r>
            <a:endParaRPr lang="en-US" sz="2000" dirty="0">
              <a:latin typeface="Times New Roman"/>
              <a:cs typeface="Times New Roman"/>
            </a:endParaRPr>
          </a:p>
          <a:p>
            <a:pPr marL="355600" marR="338455" indent="-342900" algn="l">
              <a:lnSpc>
                <a:spcPct val="100000"/>
              </a:lnSpc>
              <a:spcAft>
                <a:spcPts val="1200"/>
              </a:spcAft>
              <a:buChar char="•"/>
              <a:tabLst>
                <a:tab pos="355600" algn="l"/>
                <a:tab pos="356235" algn="l"/>
              </a:tabLst>
            </a:pPr>
            <a:r>
              <a:rPr lang="en-US" sz="1800" spc="5" dirty="0">
                <a:solidFill>
                  <a:srgbClr val="002EA7"/>
                </a:solidFill>
                <a:latin typeface="Arial"/>
                <a:cs typeface="Arial"/>
              </a:rPr>
              <a:t>Please</a:t>
            </a:r>
            <a:r>
              <a:rPr lang="en-US" sz="1800" spc="-35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15" dirty="0">
                <a:solidFill>
                  <a:srgbClr val="002EA7"/>
                </a:solidFill>
                <a:latin typeface="Arial"/>
                <a:cs typeface="Arial"/>
              </a:rPr>
              <a:t>be</a:t>
            </a:r>
            <a:r>
              <a:rPr lang="en-US" sz="1800" spc="-35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10" dirty="0">
                <a:solidFill>
                  <a:srgbClr val="002EA7"/>
                </a:solidFill>
                <a:latin typeface="Arial"/>
                <a:cs typeface="Arial"/>
              </a:rPr>
              <a:t>advised</a:t>
            </a:r>
            <a:r>
              <a:rPr lang="en-US" sz="1800" spc="-110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15" dirty="0">
                <a:solidFill>
                  <a:srgbClr val="002EA7"/>
                </a:solidFill>
                <a:latin typeface="Arial"/>
                <a:cs typeface="Arial"/>
              </a:rPr>
              <a:t>that</a:t>
            </a:r>
            <a:r>
              <a:rPr lang="en-US" sz="1800" spc="-80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20" dirty="0">
                <a:solidFill>
                  <a:srgbClr val="002EA7"/>
                </a:solidFill>
                <a:latin typeface="Arial"/>
                <a:cs typeface="Arial"/>
              </a:rPr>
              <a:t>anything</a:t>
            </a:r>
            <a:r>
              <a:rPr lang="en-US" sz="1800" spc="-190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25" dirty="0">
                <a:solidFill>
                  <a:srgbClr val="002EA7"/>
                </a:solidFill>
                <a:latin typeface="Arial"/>
                <a:cs typeface="Arial"/>
              </a:rPr>
              <a:t>discussed</a:t>
            </a:r>
            <a:r>
              <a:rPr lang="en-US" sz="1800" spc="-185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5" dirty="0">
                <a:solidFill>
                  <a:srgbClr val="002EA7"/>
                </a:solidFill>
                <a:latin typeface="Arial"/>
                <a:cs typeface="Arial"/>
              </a:rPr>
              <a:t>verbally</a:t>
            </a:r>
            <a:r>
              <a:rPr lang="en-US" sz="1800" spc="-150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10" dirty="0">
                <a:solidFill>
                  <a:srgbClr val="002EA7"/>
                </a:solidFill>
                <a:latin typeface="Arial"/>
                <a:cs typeface="Arial"/>
              </a:rPr>
              <a:t>in</a:t>
            </a:r>
            <a:r>
              <a:rPr lang="en-US" sz="1800" spc="40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15" dirty="0">
                <a:solidFill>
                  <a:srgbClr val="002EA7"/>
                </a:solidFill>
                <a:latin typeface="Arial"/>
                <a:cs typeface="Arial"/>
              </a:rPr>
              <a:t>this</a:t>
            </a:r>
            <a:r>
              <a:rPr lang="en-US" sz="1800" spc="-150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10" dirty="0">
                <a:solidFill>
                  <a:srgbClr val="002EA7"/>
                </a:solidFill>
                <a:latin typeface="Arial"/>
                <a:cs typeface="Arial"/>
              </a:rPr>
              <a:t>meeting</a:t>
            </a:r>
            <a:r>
              <a:rPr lang="en-US" sz="1800" spc="-35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-5" dirty="0">
                <a:solidFill>
                  <a:srgbClr val="002EA7"/>
                </a:solidFill>
                <a:latin typeface="Arial"/>
                <a:cs typeface="Arial"/>
              </a:rPr>
              <a:t>will</a:t>
            </a:r>
            <a:r>
              <a:rPr lang="en-US" sz="1800" spc="-35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10" dirty="0">
                <a:solidFill>
                  <a:srgbClr val="002EA7"/>
                </a:solidFill>
                <a:latin typeface="Arial"/>
                <a:cs typeface="Arial"/>
              </a:rPr>
              <a:t>not </a:t>
            </a:r>
            <a:r>
              <a:rPr lang="en-US" sz="1800" spc="15" dirty="0">
                <a:solidFill>
                  <a:srgbClr val="002EA7"/>
                </a:solidFill>
                <a:latin typeface="Arial"/>
                <a:cs typeface="Arial"/>
              </a:rPr>
              <a:t>constitute</a:t>
            </a:r>
            <a:r>
              <a:rPr lang="en-US" sz="1800" spc="-185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15" dirty="0">
                <a:solidFill>
                  <a:srgbClr val="002EA7"/>
                </a:solidFill>
                <a:latin typeface="Arial"/>
                <a:cs typeface="Arial"/>
              </a:rPr>
              <a:t>a</a:t>
            </a:r>
            <a:r>
              <a:rPr lang="en-US" sz="1800" spc="-105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15" dirty="0">
                <a:solidFill>
                  <a:srgbClr val="002EA7"/>
                </a:solidFill>
                <a:latin typeface="Arial"/>
                <a:cs typeface="Arial"/>
              </a:rPr>
              <a:t>change</a:t>
            </a:r>
            <a:r>
              <a:rPr lang="en-US" sz="1800" spc="-105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25" dirty="0">
                <a:solidFill>
                  <a:srgbClr val="002EA7"/>
                </a:solidFill>
                <a:latin typeface="Arial"/>
                <a:cs typeface="Arial"/>
              </a:rPr>
              <a:t>to</a:t>
            </a:r>
            <a:r>
              <a:rPr lang="en-US" sz="1800" spc="-25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20" dirty="0">
                <a:solidFill>
                  <a:srgbClr val="002EA7"/>
                </a:solidFill>
                <a:latin typeface="Arial"/>
                <a:cs typeface="Arial"/>
              </a:rPr>
              <a:t>the</a:t>
            </a:r>
            <a:r>
              <a:rPr lang="en-US" sz="1800" spc="-105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35" dirty="0">
                <a:solidFill>
                  <a:srgbClr val="002EA7"/>
                </a:solidFill>
                <a:latin typeface="Arial"/>
                <a:cs typeface="Arial"/>
              </a:rPr>
              <a:t>RFQ</a:t>
            </a:r>
            <a:r>
              <a:rPr lang="en-US" sz="1800" spc="-110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15" dirty="0">
                <a:solidFill>
                  <a:srgbClr val="002EA7"/>
                </a:solidFill>
                <a:latin typeface="Arial"/>
                <a:cs typeface="Arial"/>
              </a:rPr>
              <a:t>document.</a:t>
            </a:r>
            <a:r>
              <a:rPr lang="en-US" sz="1800" spc="-145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10" dirty="0">
                <a:solidFill>
                  <a:srgbClr val="002EA7"/>
                </a:solidFill>
                <a:latin typeface="Arial"/>
                <a:cs typeface="Arial"/>
              </a:rPr>
              <a:t>Formal</a:t>
            </a:r>
            <a:r>
              <a:rPr lang="en-US" sz="1800" spc="-105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15" dirty="0">
                <a:solidFill>
                  <a:srgbClr val="002EA7"/>
                </a:solidFill>
                <a:latin typeface="Arial"/>
                <a:cs typeface="Arial"/>
              </a:rPr>
              <a:t>changes</a:t>
            </a:r>
            <a:r>
              <a:rPr lang="en-US" sz="1800" spc="-150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25" dirty="0">
                <a:solidFill>
                  <a:srgbClr val="002EA7"/>
                </a:solidFill>
                <a:latin typeface="Arial"/>
                <a:cs typeface="Arial"/>
              </a:rPr>
              <a:t>to</a:t>
            </a:r>
            <a:r>
              <a:rPr lang="en-US" sz="1800" spc="-105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20" dirty="0">
                <a:solidFill>
                  <a:srgbClr val="002EA7"/>
                </a:solidFill>
                <a:latin typeface="Arial"/>
                <a:cs typeface="Arial"/>
              </a:rPr>
              <a:t>the</a:t>
            </a:r>
            <a:r>
              <a:rPr lang="en-US" sz="1800" spc="-30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35" dirty="0">
                <a:solidFill>
                  <a:srgbClr val="002EA7"/>
                </a:solidFill>
                <a:latin typeface="Arial"/>
                <a:cs typeface="Arial"/>
              </a:rPr>
              <a:t>RFQ</a:t>
            </a:r>
            <a:r>
              <a:rPr lang="en-US" sz="1800" spc="-180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-5" dirty="0">
                <a:solidFill>
                  <a:srgbClr val="002EA7"/>
                </a:solidFill>
                <a:latin typeface="Arial"/>
                <a:cs typeface="Arial"/>
              </a:rPr>
              <a:t>will </a:t>
            </a:r>
            <a:r>
              <a:rPr lang="en-US" sz="1800" spc="10" dirty="0">
                <a:solidFill>
                  <a:srgbClr val="002EA7"/>
                </a:solidFill>
                <a:latin typeface="Arial"/>
                <a:cs typeface="Arial"/>
              </a:rPr>
              <a:t>only</a:t>
            </a:r>
            <a:r>
              <a:rPr lang="en-US" sz="1800" spc="-85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15" dirty="0">
                <a:solidFill>
                  <a:srgbClr val="002EA7"/>
                </a:solidFill>
                <a:latin typeface="Arial"/>
                <a:cs typeface="Arial"/>
              </a:rPr>
              <a:t>be</a:t>
            </a:r>
            <a:r>
              <a:rPr lang="en-US" sz="1800" spc="-35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5" dirty="0">
                <a:solidFill>
                  <a:srgbClr val="002EA7"/>
                </a:solidFill>
                <a:latin typeface="Arial"/>
                <a:cs typeface="Arial"/>
              </a:rPr>
              <a:t>made</a:t>
            </a:r>
            <a:r>
              <a:rPr lang="en-US" sz="1800" spc="-40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15" dirty="0">
                <a:solidFill>
                  <a:srgbClr val="002EA7"/>
                </a:solidFill>
                <a:latin typeface="Arial"/>
                <a:cs typeface="Arial"/>
              </a:rPr>
              <a:t>through</a:t>
            </a:r>
            <a:r>
              <a:rPr lang="en-US" sz="1800" spc="-110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10" dirty="0">
                <a:solidFill>
                  <a:srgbClr val="002EA7"/>
                </a:solidFill>
                <a:latin typeface="Arial"/>
                <a:cs typeface="Arial"/>
              </a:rPr>
              <a:t>addenda</a:t>
            </a:r>
            <a:r>
              <a:rPr lang="en-US" sz="1800" spc="-110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20" dirty="0">
                <a:solidFill>
                  <a:srgbClr val="002EA7"/>
                </a:solidFill>
                <a:latin typeface="Arial"/>
                <a:cs typeface="Arial"/>
              </a:rPr>
              <a:t>posted</a:t>
            </a:r>
            <a:r>
              <a:rPr lang="en-US" sz="1800" spc="-185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15" dirty="0">
                <a:solidFill>
                  <a:srgbClr val="002EA7"/>
                </a:solidFill>
                <a:latin typeface="Arial"/>
                <a:cs typeface="Arial"/>
              </a:rPr>
              <a:t>in </a:t>
            </a:r>
            <a:r>
              <a:rPr lang="en-US" sz="1800" spc="15" dirty="0" err="1">
                <a:solidFill>
                  <a:srgbClr val="002EA7"/>
                </a:solidFill>
                <a:latin typeface="Arial"/>
                <a:cs typeface="Arial"/>
              </a:rPr>
              <a:t>PASSPort</a:t>
            </a:r>
            <a:r>
              <a:rPr lang="en-US" sz="1800" spc="15" dirty="0">
                <a:solidFill>
                  <a:srgbClr val="002EA7"/>
                </a:solidFill>
                <a:latin typeface="Arial"/>
                <a:cs typeface="Arial"/>
              </a:rPr>
              <a:t>.</a:t>
            </a:r>
            <a:endParaRPr lang="en-US" sz="1800" dirty="0">
              <a:latin typeface="Arial"/>
              <a:cs typeface="Arial"/>
            </a:endParaRPr>
          </a:p>
          <a:p>
            <a:pPr algn="l"/>
            <a:endParaRPr lang="en-US" dirty="0"/>
          </a:p>
        </p:txBody>
      </p:sp>
      <p:sp>
        <p:nvSpPr>
          <p:cNvPr id="3" name="object 3"/>
          <p:cNvSpPr/>
          <p:nvPr/>
        </p:nvSpPr>
        <p:spPr>
          <a:xfrm>
            <a:off x="414337" y="471551"/>
            <a:ext cx="1841500" cy="0"/>
          </a:xfrm>
          <a:custGeom>
            <a:avLst/>
            <a:gdLst/>
            <a:ahLst/>
            <a:cxnLst/>
            <a:rect l="l" t="t" r="r" b="b"/>
            <a:pathLst>
              <a:path w="1841500">
                <a:moveTo>
                  <a:pt x="0" y="0"/>
                </a:moveTo>
                <a:lnTo>
                  <a:pt x="1841055" y="0"/>
                </a:lnTo>
              </a:path>
            </a:pathLst>
          </a:custGeom>
          <a:ln w="50800">
            <a:solidFill>
              <a:srgbClr val="FF6E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575" y="6096000"/>
            <a:ext cx="723900" cy="4857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1184001" y="6434454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1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/>
          <p:nvPr/>
        </p:nvSpPr>
        <p:spPr>
          <a:xfrm>
            <a:off x="1232853" y="1703134"/>
            <a:ext cx="0" cy="196850"/>
          </a:xfrm>
          <a:custGeom>
            <a:avLst/>
            <a:gdLst/>
            <a:ahLst/>
            <a:cxnLst/>
            <a:rect l="l" t="t" r="r" b="b"/>
            <a:pathLst>
              <a:path h="196850">
                <a:moveTo>
                  <a:pt x="0" y="0"/>
                </a:moveTo>
                <a:lnTo>
                  <a:pt x="0" y="19685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057275" y="1295400"/>
            <a:ext cx="327660" cy="1974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00" spc="25" dirty="0">
                <a:solidFill>
                  <a:srgbClr val="585858"/>
                </a:solidFill>
                <a:latin typeface="Arial"/>
                <a:cs typeface="Arial"/>
              </a:rPr>
              <a:t>R</a:t>
            </a:r>
            <a:r>
              <a:rPr sz="1100" dirty="0">
                <a:solidFill>
                  <a:srgbClr val="585858"/>
                </a:solidFill>
                <a:latin typeface="Arial"/>
                <a:cs typeface="Arial"/>
              </a:rPr>
              <a:t>F</a:t>
            </a:r>
            <a:r>
              <a:rPr sz="1100" spc="20" dirty="0">
                <a:solidFill>
                  <a:srgbClr val="585858"/>
                </a:solidFill>
                <a:latin typeface="Arial"/>
                <a:cs typeface="Arial"/>
              </a:rPr>
              <a:t>Q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14400" y="1467231"/>
            <a:ext cx="619125" cy="1974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00" spc="25" dirty="0">
                <a:solidFill>
                  <a:srgbClr val="585858"/>
                </a:solidFill>
                <a:latin typeface="Arial"/>
                <a:cs typeface="Arial"/>
              </a:rPr>
              <a:t>R</a:t>
            </a:r>
            <a:r>
              <a:rPr sz="1100" spc="-15" dirty="0">
                <a:solidFill>
                  <a:srgbClr val="585858"/>
                </a:solidFill>
                <a:latin typeface="Arial"/>
                <a:cs typeface="Arial"/>
              </a:rPr>
              <a:t>e</a:t>
            </a:r>
            <a:r>
              <a:rPr sz="1100" spc="-20" dirty="0">
                <a:solidFill>
                  <a:srgbClr val="585858"/>
                </a:solidFill>
                <a:latin typeface="Arial"/>
                <a:cs typeface="Arial"/>
              </a:rPr>
              <a:t>l</a:t>
            </a:r>
            <a:r>
              <a:rPr sz="1100" spc="-15" dirty="0">
                <a:solidFill>
                  <a:srgbClr val="585858"/>
                </a:solidFill>
                <a:latin typeface="Arial"/>
                <a:cs typeface="Arial"/>
              </a:rPr>
              <a:t>ea</a:t>
            </a:r>
            <a:r>
              <a:rPr sz="1100" spc="45" dirty="0">
                <a:solidFill>
                  <a:srgbClr val="585858"/>
                </a:solidFill>
                <a:latin typeface="Arial"/>
                <a:cs typeface="Arial"/>
              </a:rPr>
              <a:t>s</a:t>
            </a:r>
            <a:r>
              <a:rPr sz="1100" spc="-15" dirty="0">
                <a:solidFill>
                  <a:srgbClr val="585858"/>
                </a:solidFill>
                <a:latin typeface="Arial"/>
                <a:cs typeface="Arial"/>
              </a:rPr>
              <a:t>e</a:t>
            </a:r>
            <a:r>
              <a:rPr sz="1100" spc="15" dirty="0">
                <a:solidFill>
                  <a:srgbClr val="585858"/>
                </a:solidFill>
                <a:latin typeface="Arial"/>
                <a:cs typeface="Arial"/>
              </a:rPr>
              <a:t>d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071117" y="1693609"/>
            <a:ext cx="0" cy="196850"/>
          </a:xfrm>
          <a:custGeom>
            <a:avLst/>
            <a:gdLst/>
            <a:ahLst/>
            <a:cxnLst/>
            <a:rect l="l" t="t" r="r" b="b"/>
            <a:pathLst>
              <a:path h="196850">
                <a:moveTo>
                  <a:pt x="0" y="0"/>
                </a:moveTo>
                <a:lnTo>
                  <a:pt x="0" y="19685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743076" y="1450658"/>
            <a:ext cx="640080" cy="1968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00" spc="25" dirty="0">
                <a:solidFill>
                  <a:srgbClr val="585858"/>
                </a:solidFill>
                <a:latin typeface="Arial"/>
                <a:cs typeface="Arial"/>
              </a:rPr>
              <a:t>SOQ</a:t>
            </a:r>
            <a:r>
              <a:rPr sz="1100" spc="-12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spc="10" dirty="0">
                <a:solidFill>
                  <a:srgbClr val="585858"/>
                </a:solidFill>
                <a:latin typeface="Arial"/>
                <a:cs typeface="Arial"/>
              </a:rPr>
              <a:t>Due</a:t>
            </a:r>
            <a:endParaRPr sz="1100">
              <a:latin typeface="Arial"/>
              <a:cs typeface="Arial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996777" y="1888808"/>
            <a:ext cx="10270664" cy="352425"/>
          </a:xfrm>
          <a:custGeom>
            <a:avLst/>
            <a:gdLst/>
            <a:ahLst/>
            <a:cxnLst/>
            <a:rect l="l" t="t" r="r" b="b"/>
            <a:pathLst>
              <a:path w="9201150" h="352425">
                <a:moveTo>
                  <a:pt x="0" y="352425"/>
                </a:moveTo>
                <a:lnTo>
                  <a:pt x="9201150" y="352425"/>
                </a:lnTo>
                <a:lnTo>
                  <a:pt x="9201150" y="0"/>
                </a:lnTo>
                <a:lnTo>
                  <a:pt x="0" y="0"/>
                </a:lnTo>
                <a:lnTo>
                  <a:pt x="0" y="35242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2">
            <a:extLst>
              <a:ext uri="{FF2B5EF4-FFF2-40B4-BE49-F238E27FC236}">
                <a16:creationId xmlns:a16="http://schemas.microsoft.com/office/drawing/2014/main" id="{192EE47B-D52A-2B3E-4EC8-90F08B969136}"/>
              </a:ext>
            </a:extLst>
          </p:cNvPr>
          <p:cNvSpPr/>
          <p:nvPr/>
        </p:nvSpPr>
        <p:spPr>
          <a:xfrm>
            <a:off x="996777" y="1889932"/>
            <a:ext cx="3760387" cy="352425"/>
          </a:xfrm>
          <a:custGeom>
            <a:avLst/>
            <a:gdLst/>
            <a:ahLst/>
            <a:cxnLst/>
            <a:rect l="l" t="t" r="r" b="b"/>
            <a:pathLst>
              <a:path w="9201150" h="352425">
                <a:moveTo>
                  <a:pt x="0" y="352425"/>
                </a:moveTo>
                <a:lnTo>
                  <a:pt x="9201150" y="352425"/>
                </a:lnTo>
                <a:lnTo>
                  <a:pt x="9201150" y="0"/>
                </a:lnTo>
                <a:lnTo>
                  <a:pt x="0" y="0"/>
                </a:lnTo>
                <a:lnTo>
                  <a:pt x="0" y="352425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32852" y="1888807"/>
            <a:ext cx="3524313" cy="354583"/>
          </a:xfrm>
          <a:prstGeom prst="rect">
            <a:avLst/>
          </a:prstGeom>
          <a:noFill/>
        </p:spPr>
        <p:txBody>
          <a:bodyPr vert="horz" wrap="square" lIns="0" tIns="87630" rIns="0" bIns="0" rtlCol="0">
            <a:noAutofit/>
          </a:bodyPr>
          <a:lstStyle/>
          <a:p>
            <a:pPr marL="238760">
              <a:lnSpc>
                <a:spcPct val="100000"/>
              </a:lnSpc>
              <a:spcBef>
                <a:spcPts val="690"/>
              </a:spcBef>
              <a:tabLst>
                <a:tab pos="1196340" algn="l"/>
                <a:tab pos="2581910" algn="l"/>
              </a:tabLst>
            </a:pPr>
            <a:r>
              <a:rPr sz="1200" b="1" spc="15" dirty="0">
                <a:solidFill>
                  <a:srgbClr val="FFFFFF"/>
                </a:solidFill>
                <a:latin typeface="Arial"/>
                <a:cs typeface="Arial"/>
              </a:rPr>
              <a:t>RFQ	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Evaluation	Draft</a:t>
            </a:r>
            <a:r>
              <a:rPr sz="12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15" dirty="0">
                <a:solidFill>
                  <a:srgbClr val="FFFFFF"/>
                </a:solidFill>
                <a:latin typeface="Arial"/>
                <a:cs typeface="Arial"/>
              </a:rPr>
              <a:t>RFP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67555" y="1963420"/>
            <a:ext cx="102425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15" dirty="0">
                <a:solidFill>
                  <a:srgbClr val="FFFFFF"/>
                </a:solidFill>
                <a:latin typeface="Arial"/>
                <a:cs typeface="Arial"/>
              </a:rPr>
              <a:t>RFP </a:t>
            </a: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200" b="1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Market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100192" y="1839036"/>
            <a:ext cx="190500" cy="450376"/>
          </a:xfrm>
          <a:custGeom>
            <a:avLst/>
            <a:gdLst/>
            <a:ahLst/>
            <a:cxnLst/>
            <a:rect l="l" t="t" r="r" b="b"/>
            <a:pathLst>
              <a:path w="190500" h="361950">
                <a:moveTo>
                  <a:pt x="4190" y="0"/>
                </a:moveTo>
                <a:lnTo>
                  <a:pt x="190500" y="178815"/>
                </a:lnTo>
                <a:lnTo>
                  <a:pt x="0" y="36195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497067" y="1963420"/>
            <a:ext cx="78168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va</a:t>
            </a:r>
            <a:r>
              <a:rPr sz="1200" b="1" spc="-3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200" b="1" spc="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" b="1" spc="-3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200" b="1" spc="-3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200" b="1" spc="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851522" y="1963420"/>
            <a:ext cx="68643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Selection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080882" y="1963420"/>
            <a:ext cx="1001394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Conformance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478517" y="1963420"/>
            <a:ext cx="64389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3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200" b="1" spc="1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200" b="1" spc="-3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act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452742" y="1839036"/>
            <a:ext cx="190500" cy="450376"/>
          </a:xfrm>
          <a:custGeom>
            <a:avLst/>
            <a:gdLst/>
            <a:ahLst/>
            <a:cxnLst/>
            <a:rect l="l" t="t" r="r" b="b"/>
            <a:pathLst>
              <a:path w="190500" h="361950">
                <a:moveTo>
                  <a:pt x="4191" y="0"/>
                </a:moveTo>
                <a:lnTo>
                  <a:pt x="190500" y="178815"/>
                </a:lnTo>
                <a:lnTo>
                  <a:pt x="0" y="36195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795767" y="1839036"/>
            <a:ext cx="190500" cy="450376"/>
          </a:xfrm>
          <a:custGeom>
            <a:avLst/>
            <a:gdLst/>
            <a:ahLst/>
            <a:cxnLst/>
            <a:rect l="l" t="t" r="r" b="b"/>
            <a:pathLst>
              <a:path w="190500" h="361950">
                <a:moveTo>
                  <a:pt x="4191" y="0"/>
                </a:moveTo>
                <a:lnTo>
                  <a:pt x="190500" y="178815"/>
                </a:lnTo>
                <a:lnTo>
                  <a:pt x="0" y="36195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138792" y="1839036"/>
            <a:ext cx="190500" cy="450376"/>
          </a:xfrm>
          <a:custGeom>
            <a:avLst/>
            <a:gdLst/>
            <a:ahLst/>
            <a:cxnLst/>
            <a:rect l="l" t="t" r="r" b="b"/>
            <a:pathLst>
              <a:path w="190500" h="361950">
                <a:moveTo>
                  <a:pt x="4191" y="0"/>
                </a:moveTo>
                <a:lnTo>
                  <a:pt x="190500" y="178815"/>
                </a:lnTo>
                <a:lnTo>
                  <a:pt x="0" y="36195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757167" y="1888808"/>
            <a:ext cx="180975" cy="352425"/>
          </a:xfrm>
          <a:custGeom>
            <a:avLst/>
            <a:gdLst/>
            <a:ahLst/>
            <a:cxnLst/>
            <a:rect l="l" t="t" r="r" b="b"/>
            <a:pathLst>
              <a:path w="180975" h="352425">
                <a:moveTo>
                  <a:pt x="0" y="0"/>
                </a:moveTo>
                <a:lnTo>
                  <a:pt x="0" y="352425"/>
                </a:lnTo>
                <a:lnTo>
                  <a:pt x="180975" y="176149"/>
                </a:lnTo>
                <a:lnTo>
                  <a:pt x="0" y="0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996777" y="2461831"/>
            <a:ext cx="3350260" cy="2954020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25"/>
              </a:spcBef>
              <a:tabLst>
                <a:tab pos="165735" algn="l"/>
              </a:tabLst>
            </a:pPr>
            <a:r>
              <a:rPr sz="1500" b="1" spc="-20" dirty="0">
                <a:latin typeface="Arial"/>
                <a:cs typeface="Arial"/>
              </a:rPr>
              <a:t>Project</a:t>
            </a:r>
            <a:r>
              <a:rPr sz="1500" b="1" spc="50" dirty="0">
                <a:latin typeface="Arial"/>
                <a:cs typeface="Arial"/>
              </a:rPr>
              <a:t> </a:t>
            </a:r>
            <a:r>
              <a:rPr sz="1500" b="1" spc="-15" dirty="0">
                <a:latin typeface="Arial"/>
                <a:cs typeface="Arial"/>
              </a:rPr>
              <a:t>Information</a:t>
            </a:r>
            <a:endParaRPr sz="1500" dirty="0">
              <a:latin typeface="Arial"/>
              <a:cs typeface="Arial"/>
            </a:endParaRPr>
          </a:p>
          <a:p>
            <a:pPr marL="775335" lvl="1" indent="-152400">
              <a:lnSpc>
                <a:spcPct val="100000"/>
              </a:lnSpc>
              <a:spcBef>
                <a:spcPts val="530"/>
              </a:spcBef>
              <a:buChar char="•"/>
              <a:tabLst>
                <a:tab pos="775970" algn="l"/>
              </a:tabLst>
            </a:pPr>
            <a:r>
              <a:rPr sz="1500" spc="-25" dirty="0">
                <a:latin typeface="Arial"/>
                <a:cs typeface="Arial"/>
              </a:rPr>
              <a:t>Overview </a:t>
            </a:r>
            <a:r>
              <a:rPr sz="1500" spc="-35" dirty="0">
                <a:latin typeface="Arial"/>
                <a:cs typeface="Arial"/>
              </a:rPr>
              <a:t>and</a:t>
            </a:r>
            <a:r>
              <a:rPr sz="1500" spc="-135" dirty="0">
                <a:latin typeface="Arial"/>
                <a:cs typeface="Arial"/>
              </a:rPr>
              <a:t> </a:t>
            </a:r>
            <a:r>
              <a:rPr sz="1500" spc="-10" dirty="0">
                <a:latin typeface="Arial"/>
                <a:cs typeface="Arial"/>
              </a:rPr>
              <a:t>Goals</a:t>
            </a:r>
            <a:endParaRPr sz="1500" dirty="0">
              <a:latin typeface="Arial"/>
              <a:cs typeface="Arial"/>
            </a:endParaRPr>
          </a:p>
          <a:p>
            <a:pPr marL="775335" lvl="1" indent="-152400">
              <a:lnSpc>
                <a:spcPct val="100000"/>
              </a:lnSpc>
              <a:spcBef>
                <a:spcPts val="530"/>
              </a:spcBef>
              <a:buChar char="•"/>
              <a:tabLst>
                <a:tab pos="775970" algn="l"/>
              </a:tabLst>
            </a:pPr>
            <a:r>
              <a:rPr sz="1500" spc="-10" dirty="0">
                <a:latin typeface="Arial"/>
                <a:cs typeface="Arial"/>
              </a:rPr>
              <a:t>Project Description </a:t>
            </a:r>
            <a:r>
              <a:rPr sz="1500" spc="-35" dirty="0">
                <a:latin typeface="Arial"/>
                <a:cs typeface="Arial"/>
              </a:rPr>
              <a:t>and</a:t>
            </a:r>
            <a:r>
              <a:rPr sz="1500" spc="235" dirty="0">
                <a:latin typeface="Arial"/>
                <a:cs typeface="Arial"/>
              </a:rPr>
              <a:t> </a:t>
            </a:r>
            <a:r>
              <a:rPr sz="1500" spc="-15" dirty="0">
                <a:latin typeface="Arial"/>
                <a:cs typeface="Arial"/>
              </a:rPr>
              <a:t>Scope</a:t>
            </a:r>
            <a:endParaRPr sz="1500" dirty="0">
              <a:latin typeface="Arial"/>
              <a:cs typeface="Arial"/>
            </a:endParaRPr>
          </a:p>
          <a:p>
            <a:pPr marL="775335" lvl="1" indent="-152400">
              <a:lnSpc>
                <a:spcPct val="100000"/>
              </a:lnSpc>
              <a:spcBef>
                <a:spcPts val="450"/>
              </a:spcBef>
              <a:buChar char="•"/>
              <a:tabLst>
                <a:tab pos="775970" algn="l"/>
              </a:tabLst>
            </a:pPr>
            <a:r>
              <a:rPr sz="1500" spc="-35" dirty="0">
                <a:latin typeface="Arial"/>
                <a:cs typeface="Arial"/>
              </a:rPr>
              <a:t>Schedule and</a:t>
            </a:r>
            <a:r>
              <a:rPr sz="1500" spc="-20" dirty="0">
                <a:latin typeface="Arial"/>
                <a:cs typeface="Arial"/>
              </a:rPr>
              <a:t> </a:t>
            </a:r>
            <a:r>
              <a:rPr sz="1500" spc="-30" dirty="0">
                <a:latin typeface="Arial"/>
                <a:cs typeface="Arial"/>
              </a:rPr>
              <a:t>Budget</a:t>
            </a:r>
            <a:endParaRPr sz="15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  <a:tabLst>
                <a:tab pos="165735" algn="l"/>
              </a:tabLst>
            </a:pPr>
            <a:r>
              <a:rPr sz="1500" b="1" spc="-15" dirty="0">
                <a:latin typeface="Arial"/>
                <a:cs typeface="Arial"/>
              </a:rPr>
              <a:t>Procurement</a:t>
            </a:r>
            <a:r>
              <a:rPr sz="1500" b="1" spc="114" dirty="0">
                <a:latin typeface="Arial"/>
                <a:cs typeface="Arial"/>
              </a:rPr>
              <a:t> </a:t>
            </a:r>
            <a:r>
              <a:rPr sz="1500" b="1" spc="-15" dirty="0">
                <a:latin typeface="Arial"/>
                <a:cs typeface="Arial"/>
              </a:rPr>
              <a:t>Information</a:t>
            </a:r>
            <a:endParaRPr sz="1500" dirty="0">
              <a:latin typeface="Arial"/>
              <a:cs typeface="Arial"/>
            </a:endParaRPr>
          </a:p>
          <a:p>
            <a:pPr marL="775335" lvl="1" indent="-152400">
              <a:lnSpc>
                <a:spcPct val="100000"/>
              </a:lnSpc>
              <a:spcBef>
                <a:spcPts val="525"/>
              </a:spcBef>
              <a:buChar char="•"/>
              <a:tabLst>
                <a:tab pos="775970" algn="l"/>
              </a:tabLst>
            </a:pPr>
            <a:r>
              <a:rPr sz="1500" spc="-25" dirty="0">
                <a:latin typeface="Arial"/>
                <a:cs typeface="Arial"/>
              </a:rPr>
              <a:t>Procurement</a:t>
            </a:r>
            <a:r>
              <a:rPr sz="1500" spc="204" dirty="0">
                <a:latin typeface="Arial"/>
                <a:cs typeface="Arial"/>
              </a:rPr>
              <a:t> </a:t>
            </a:r>
            <a:r>
              <a:rPr sz="1500" spc="-10" dirty="0">
                <a:latin typeface="Arial"/>
                <a:cs typeface="Arial"/>
              </a:rPr>
              <a:t>Stages</a:t>
            </a:r>
            <a:endParaRPr sz="1500" dirty="0">
              <a:latin typeface="Arial"/>
              <a:cs typeface="Arial"/>
            </a:endParaRPr>
          </a:p>
          <a:p>
            <a:pPr marL="775335" lvl="1" indent="-152400">
              <a:lnSpc>
                <a:spcPct val="100000"/>
              </a:lnSpc>
              <a:spcBef>
                <a:spcPts val="455"/>
              </a:spcBef>
              <a:buChar char="•"/>
              <a:tabLst>
                <a:tab pos="775970" algn="l"/>
              </a:tabLst>
            </a:pPr>
            <a:r>
              <a:rPr sz="1500" spc="-30" dirty="0">
                <a:latin typeface="Arial"/>
                <a:cs typeface="Arial"/>
              </a:rPr>
              <a:t>Evaluation</a:t>
            </a:r>
            <a:r>
              <a:rPr sz="1500" spc="240" dirty="0">
                <a:latin typeface="Arial"/>
                <a:cs typeface="Arial"/>
              </a:rPr>
              <a:t> </a:t>
            </a:r>
            <a:r>
              <a:rPr sz="1500" spc="-5" dirty="0">
                <a:latin typeface="Arial"/>
                <a:cs typeface="Arial"/>
              </a:rPr>
              <a:t>Process</a:t>
            </a:r>
            <a:endParaRPr sz="1500" dirty="0">
              <a:latin typeface="Arial"/>
              <a:cs typeface="Arial"/>
            </a:endParaRPr>
          </a:p>
          <a:p>
            <a:pPr marL="775335" lvl="1" indent="-152400">
              <a:lnSpc>
                <a:spcPct val="100000"/>
              </a:lnSpc>
              <a:spcBef>
                <a:spcPts val="530"/>
              </a:spcBef>
              <a:buChar char="•"/>
              <a:tabLst>
                <a:tab pos="775970" algn="l"/>
              </a:tabLst>
            </a:pPr>
            <a:r>
              <a:rPr sz="1500" spc="-25" dirty="0">
                <a:latin typeface="Arial"/>
                <a:cs typeface="Arial"/>
              </a:rPr>
              <a:t>Procurement</a:t>
            </a:r>
            <a:r>
              <a:rPr sz="1500" spc="204" dirty="0">
                <a:latin typeface="Arial"/>
                <a:cs typeface="Arial"/>
              </a:rPr>
              <a:t> </a:t>
            </a:r>
            <a:r>
              <a:rPr sz="1500" spc="-20" dirty="0">
                <a:latin typeface="Arial"/>
                <a:cs typeface="Arial"/>
              </a:rPr>
              <a:t>Instructions</a:t>
            </a:r>
            <a:endParaRPr sz="15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25"/>
              </a:spcBef>
              <a:tabLst>
                <a:tab pos="165735" algn="l"/>
              </a:tabLst>
            </a:pPr>
            <a:r>
              <a:rPr sz="1500" b="1" spc="-30" dirty="0">
                <a:latin typeface="Arial"/>
                <a:cs typeface="Arial"/>
              </a:rPr>
              <a:t>Submission</a:t>
            </a:r>
            <a:r>
              <a:rPr sz="1500" b="1" spc="229" dirty="0">
                <a:latin typeface="Arial"/>
                <a:cs typeface="Arial"/>
              </a:rPr>
              <a:t> </a:t>
            </a:r>
            <a:r>
              <a:rPr sz="1500" b="1" spc="-20" dirty="0">
                <a:latin typeface="Arial"/>
                <a:cs typeface="Arial"/>
              </a:rPr>
              <a:t>Requirements</a:t>
            </a:r>
            <a:endParaRPr sz="1500" dirty="0">
              <a:latin typeface="Arial"/>
              <a:cs typeface="Arial"/>
            </a:endParaRPr>
          </a:p>
          <a:p>
            <a:pPr marL="775335" lvl="1" indent="-152400">
              <a:lnSpc>
                <a:spcPct val="100000"/>
              </a:lnSpc>
              <a:spcBef>
                <a:spcPts val="455"/>
              </a:spcBef>
              <a:buChar char="•"/>
              <a:tabLst>
                <a:tab pos="775970" algn="l"/>
              </a:tabLst>
            </a:pPr>
            <a:r>
              <a:rPr sz="1500" dirty="0">
                <a:latin typeface="Arial"/>
                <a:cs typeface="Arial"/>
              </a:rPr>
              <a:t>SOQ </a:t>
            </a:r>
            <a:r>
              <a:rPr sz="1500" spc="-25" dirty="0">
                <a:latin typeface="Arial"/>
                <a:cs typeface="Arial"/>
              </a:rPr>
              <a:t>Contents </a:t>
            </a:r>
            <a:r>
              <a:rPr sz="1500" spc="-35" dirty="0">
                <a:latin typeface="Arial"/>
                <a:cs typeface="Arial"/>
              </a:rPr>
              <a:t>and</a:t>
            </a:r>
            <a:r>
              <a:rPr sz="1500" spc="-204" dirty="0">
                <a:latin typeface="Arial"/>
                <a:cs typeface="Arial"/>
              </a:rPr>
              <a:t> </a:t>
            </a:r>
            <a:r>
              <a:rPr sz="1500" spc="-15" dirty="0">
                <a:latin typeface="Arial"/>
                <a:cs typeface="Arial"/>
              </a:rPr>
              <a:t>Format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96777" y="5752465"/>
            <a:ext cx="416877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5735" algn="l"/>
              </a:tabLst>
            </a:pPr>
            <a:r>
              <a:rPr sz="1500" b="1" spc="-15" dirty="0">
                <a:latin typeface="Arial"/>
                <a:cs typeface="Arial"/>
              </a:rPr>
              <a:t>Procurement </a:t>
            </a:r>
            <a:r>
              <a:rPr sz="1500" b="1" spc="-25" dirty="0">
                <a:latin typeface="Arial"/>
                <a:cs typeface="Arial"/>
              </a:rPr>
              <a:t>Rules </a:t>
            </a:r>
            <a:r>
              <a:rPr sz="1500" b="1" spc="-15" dirty="0">
                <a:latin typeface="Arial"/>
                <a:cs typeface="Arial"/>
              </a:rPr>
              <a:t>and Legal</a:t>
            </a:r>
            <a:r>
              <a:rPr sz="1500" b="1" spc="-80" dirty="0">
                <a:latin typeface="Arial"/>
                <a:cs typeface="Arial"/>
              </a:rPr>
              <a:t> </a:t>
            </a:r>
            <a:r>
              <a:rPr sz="1500" b="1" spc="-20" dirty="0">
                <a:latin typeface="Arial"/>
                <a:cs typeface="Arial"/>
              </a:rPr>
              <a:t>Requirements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211400" y="2557526"/>
            <a:ext cx="152400" cy="1133475"/>
          </a:xfrm>
          <a:custGeom>
            <a:avLst/>
            <a:gdLst/>
            <a:ahLst/>
            <a:cxnLst/>
            <a:rect l="l" t="t" r="r" b="b"/>
            <a:pathLst>
              <a:path w="152400" h="1133475">
                <a:moveTo>
                  <a:pt x="0" y="0"/>
                </a:moveTo>
                <a:lnTo>
                  <a:pt x="59281" y="982"/>
                </a:lnTo>
                <a:lnTo>
                  <a:pt x="107727" y="3667"/>
                </a:lnTo>
                <a:lnTo>
                  <a:pt x="140410" y="7661"/>
                </a:lnTo>
                <a:lnTo>
                  <a:pt x="152400" y="12573"/>
                </a:lnTo>
                <a:lnTo>
                  <a:pt x="152400" y="1120775"/>
                </a:lnTo>
                <a:lnTo>
                  <a:pt x="140410" y="1125706"/>
                </a:lnTo>
                <a:lnTo>
                  <a:pt x="107727" y="1129744"/>
                </a:lnTo>
                <a:lnTo>
                  <a:pt x="59281" y="1132472"/>
                </a:lnTo>
                <a:lnTo>
                  <a:pt x="0" y="1133475"/>
                </a:lnTo>
              </a:path>
            </a:pathLst>
          </a:custGeom>
          <a:ln w="28575">
            <a:solidFill>
              <a:srgbClr val="D7D3F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5466034" y="3134931"/>
            <a:ext cx="108204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585858"/>
                </a:solidFill>
                <a:latin typeface="Arial"/>
                <a:cs typeface="Arial"/>
              </a:rPr>
              <a:t>Project-Specific</a:t>
            </a:r>
            <a:endParaRPr sz="12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211400" y="3719576"/>
            <a:ext cx="152400" cy="1876425"/>
          </a:xfrm>
          <a:custGeom>
            <a:avLst/>
            <a:gdLst/>
            <a:ahLst/>
            <a:cxnLst/>
            <a:rect l="l" t="t" r="r" b="b"/>
            <a:pathLst>
              <a:path w="152400" h="1876425">
                <a:moveTo>
                  <a:pt x="0" y="0"/>
                </a:moveTo>
                <a:lnTo>
                  <a:pt x="59281" y="984"/>
                </a:lnTo>
                <a:lnTo>
                  <a:pt x="107727" y="3682"/>
                </a:lnTo>
                <a:lnTo>
                  <a:pt x="140410" y="7715"/>
                </a:lnTo>
                <a:lnTo>
                  <a:pt x="152400" y="12700"/>
                </a:lnTo>
                <a:lnTo>
                  <a:pt x="152400" y="1863725"/>
                </a:lnTo>
                <a:lnTo>
                  <a:pt x="140410" y="1868630"/>
                </a:lnTo>
                <a:lnTo>
                  <a:pt x="107727" y="1872648"/>
                </a:lnTo>
                <a:lnTo>
                  <a:pt x="59281" y="1875363"/>
                </a:lnTo>
                <a:lnTo>
                  <a:pt x="0" y="1876361"/>
                </a:lnTo>
              </a:path>
            </a:pathLst>
          </a:custGeom>
          <a:ln w="28575">
            <a:solidFill>
              <a:srgbClr val="D7D3F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5520264" y="4419282"/>
            <a:ext cx="2461895" cy="390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35"/>
              </a:lnSpc>
              <a:spcBef>
                <a:spcPts val="100"/>
              </a:spcBef>
            </a:pPr>
            <a:r>
              <a:rPr sz="1200" spc="20" dirty="0">
                <a:solidFill>
                  <a:srgbClr val="585858"/>
                </a:solidFill>
                <a:latin typeface="Arial"/>
                <a:cs typeface="Arial"/>
              </a:rPr>
              <a:t>DDC </a:t>
            </a:r>
            <a:r>
              <a:rPr sz="1200" spc="-15" dirty="0">
                <a:solidFill>
                  <a:srgbClr val="585858"/>
                </a:solidFill>
                <a:latin typeface="Arial"/>
                <a:cs typeface="Arial"/>
              </a:rPr>
              <a:t>Standard </a:t>
            </a:r>
            <a:r>
              <a:rPr sz="1200" spc="-10" dirty="0">
                <a:solidFill>
                  <a:srgbClr val="585858"/>
                </a:solidFill>
                <a:latin typeface="Arial"/>
                <a:cs typeface="Arial"/>
              </a:rPr>
              <a:t>for </a:t>
            </a:r>
            <a:r>
              <a:rPr sz="1200" spc="15" dirty="0">
                <a:solidFill>
                  <a:srgbClr val="585858"/>
                </a:solidFill>
                <a:latin typeface="Arial"/>
                <a:cs typeface="Arial"/>
              </a:rPr>
              <a:t>DB</a:t>
            </a:r>
            <a:r>
              <a:rPr sz="1200" spc="-20" dirty="0">
                <a:solidFill>
                  <a:srgbClr val="585858"/>
                </a:solidFill>
                <a:latin typeface="Arial"/>
                <a:cs typeface="Arial"/>
              </a:rPr>
              <a:t> Procurements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435"/>
              </a:lnSpc>
            </a:pPr>
            <a:r>
              <a:rPr sz="1200" i="1" spc="-5" dirty="0">
                <a:solidFill>
                  <a:srgbClr val="585858"/>
                </a:solidFill>
                <a:latin typeface="Arial"/>
                <a:cs typeface="Arial"/>
              </a:rPr>
              <a:t>(Project-Specific</a:t>
            </a:r>
            <a:r>
              <a:rPr sz="1200" i="1" spc="-4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200" i="1" spc="5" dirty="0">
                <a:solidFill>
                  <a:srgbClr val="585858"/>
                </a:solidFill>
                <a:latin typeface="Arial"/>
                <a:cs typeface="Arial"/>
              </a:rPr>
              <a:t>Modifications)</a:t>
            </a:r>
            <a:endParaRPr sz="12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230450" y="5748337"/>
            <a:ext cx="152400" cy="247650"/>
          </a:xfrm>
          <a:custGeom>
            <a:avLst/>
            <a:gdLst/>
            <a:ahLst/>
            <a:cxnLst/>
            <a:rect l="l" t="t" r="r" b="b"/>
            <a:pathLst>
              <a:path w="152400" h="247650">
                <a:moveTo>
                  <a:pt x="0" y="0"/>
                </a:moveTo>
                <a:lnTo>
                  <a:pt x="59281" y="998"/>
                </a:lnTo>
                <a:lnTo>
                  <a:pt x="107727" y="3721"/>
                </a:lnTo>
                <a:lnTo>
                  <a:pt x="140410" y="7758"/>
                </a:lnTo>
                <a:lnTo>
                  <a:pt x="152400" y="12700"/>
                </a:lnTo>
                <a:lnTo>
                  <a:pt x="152400" y="234950"/>
                </a:lnTo>
                <a:lnTo>
                  <a:pt x="140410" y="239891"/>
                </a:lnTo>
                <a:lnTo>
                  <a:pt x="107727" y="243928"/>
                </a:lnTo>
                <a:lnTo>
                  <a:pt x="59281" y="246651"/>
                </a:lnTo>
                <a:lnTo>
                  <a:pt x="0" y="247650"/>
                </a:lnTo>
              </a:path>
            </a:pathLst>
          </a:custGeom>
          <a:ln w="28575">
            <a:solidFill>
              <a:srgbClr val="D7D3F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5610433" y="5772467"/>
            <a:ext cx="2395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15" dirty="0">
                <a:solidFill>
                  <a:srgbClr val="585858"/>
                </a:solidFill>
                <a:latin typeface="Arial"/>
                <a:cs typeface="Arial"/>
              </a:rPr>
              <a:t>DDC </a:t>
            </a:r>
            <a:r>
              <a:rPr sz="1200" spc="-15" dirty="0">
                <a:solidFill>
                  <a:srgbClr val="585858"/>
                </a:solidFill>
                <a:latin typeface="Arial"/>
                <a:cs typeface="Arial"/>
              </a:rPr>
              <a:t>Standard </a:t>
            </a:r>
            <a:r>
              <a:rPr sz="1200" spc="-10" dirty="0">
                <a:solidFill>
                  <a:srgbClr val="585858"/>
                </a:solidFill>
                <a:latin typeface="Arial"/>
                <a:cs typeface="Arial"/>
              </a:rPr>
              <a:t>for </a:t>
            </a:r>
            <a:r>
              <a:rPr sz="1200" spc="-15" dirty="0">
                <a:solidFill>
                  <a:srgbClr val="585858"/>
                </a:solidFill>
                <a:latin typeface="Arial"/>
                <a:cs typeface="Arial"/>
              </a:rPr>
              <a:t>all</a:t>
            </a:r>
            <a:r>
              <a:rPr sz="1200" spc="1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85858"/>
                </a:solidFill>
                <a:latin typeface="Arial"/>
                <a:cs typeface="Arial"/>
              </a:rPr>
              <a:t>Procurements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14337" y="471551"/>
            <a:ext cx="1841500" cy="0"/>
          </a:xfrm>
          <a:custGeom>
            <a:avLst/>
            <a:gdLst/>
            <a:ahLst/>
            <a:cxnLst/>
            <a:rect l="l" t="t" r="r" b="b"/>
            <a:pathLst>
              <a:path w="1841500">
                <a:moveTo>
                  <a:pt x="0" y="0"/>
                </a:moveTo>
                <a:lnTo>
                  <a:pt x="1841055" y="0"/>
                </a:lnTo>
              </a:path>
            </a:pathLst>
          </a:custGeom>
          <a:ln w="50800">
            <a:solidFill>
              <a:srgbClr val="FF6E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374967" y="471551"/>
            <a:ext cx="11442065" cy="6078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950" spc="5" dirty="0"/>
              <a:t>DESIGN-BUILD </a:t>
            </a:r>
            <a:r>
              <a:rPr sz="3950" spc="-15" dirty="0"/>
              <a:t>PROCUREMENT: </a:t>
            </a:r>
            <a:r>
              <a:rPr sz="3950" spc="-35" dirty="0">
                <a:solidFill>
                  <a:schemeClr val="tx1"/>
                </a:solidFill>
              </a:rPr>
              <a:t>STAGE </a:t>
            </a:r>
            <a:r>
              <a:rPr sz="3950" spc="15" dirty="0">
                <a:solidFill>
                  <a:schemeClr val="tx1"/>
                </a:solidFill>
              </a:rPr>
              <a:t>1 </a:t>
            </a:r>
            <a:r>
              <a:rPr sz="3950" spc="5" dirty="0">
                <a:solidFill>
                  <a:schemeClr val="tx1"/>
                </a:solidFill>
              </a:rPr>
              <a:t>-</a:t>
            </a:r>
            <a:r>
              <a:rPr sz="3950" spc="570" dirty="0">
                <a:solidFill>
                  <a:schemeClr val="tx1"/>
                </a:solidFill>
              </a:rPr>
              <a:t> </a:t>
            </a:r>
            <a:r>
              <a:rPr sz="3950" spc="5" dirty="0">
                <a:solidFill>
                  <a:schemeClr val="tx1"/>
                </a:solidFill>
              </a:rPr>
              <a:t>RFQ</a:t>
            </a:r>
            <a:endParaRPr sz="3950" dirty="0">
              <a:solidFill>
                <a:schemeClr val="tx1"/>
              </a:solidFill>
            </a:endParaRPr>
          </a:p>
        </p:txBody>
      </p:sp>
      <p:sp>
        <p:nvSpPr>
          <p:cNvPr id="32" name="object 7">
            <a:extLst>
              <a:ext uri="{FF2B5EF4-FFF2-40B4-BE49-F238E27FC236}">
                <a16:creationId xmlns:a16="http://schemas.microsoft.com/office/drawing/2014/main" id="{A7D46991-FBD5-6705-C056-7291C9346C04}"/>
              </a:ext>
            </a:extLst>
          </p:cNvPr>
          <p:cNvSpPr/>
          <p:nvPr/>
        </p:nvSpPr>
        <p:spPr>
          <a:xfrm>
            <a:off x="3422079" y="1839036"/>
            <a:ext cx="190500" cy="450376"/>
          </a:xfrm>
          <a:custGeom>
            <a:avLst/>
            <a:gdLst/>
            <a:ahLst/>
            <a:cxnLst/>
            <a:rect l="l" t="t" r="r" b="b"/>
            <a:pathLst>
              <a:path w="190500" h="361950">
                <a:moveTo>
                  <a:pt x="4190" y="0"/>
                </a:moveTo>
                <a:lnTo>
                  <a:pt x="190500" y="178815"/>
                </a:lnTo>
                <a:lnTo>
                  <a:pt x="0" y="36195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7">
            <a:extLst>
              <a:ext uri="{FF2B5EF4-FFF2-40B4-BE49-F238E27FC236}">
                <a16:creationId xmlns:a16="http://schemas.microsoft.com/office/drawing/2014/main" id="{F8F059EF-96C3-5DCB-6057-31EE91C97978}"/>
              </a:ext>
            </a:extLst>
          </p:cNvPr>
          <p:cNvSpPr/>
          <p:nvPr/>
        </p:nvSpPr>
        <p:spPr>
          <a:xfrm>
            <a:off x="2014474" y="1839036"/>
            <a:ext cx="190500" cy="450376"/>
          </a:xfrm>
          <a:custGeom>
            <a:avLst/>
            <a:gdLst/>
            <a:ahLst/>
            <a:cxnLst/>
            <a:rect l="l" t="t" r="r" b="b"/>
            <a:pathLst>
              <a:path w="190500" h="361950">
                <a:moveTo>
                  <a:pt x="4190" y="0"/>
                </a:moveTo>
                <a:lnTo>
                  <a:pt x="190500" y="178815"/>
                </a:lnTo>
                <a:lnTo>
                  <a:pt x="0" y="36195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BD87F699-F5B2-33D8-1164-628665111AC2}"/>
              </a:ext>
            </a:extLst>
          </p:cNvPr>
          <p:cNvSpPr txBox="1"/>
          <p:nvPr/>
        </p:nvSpPr>
        <p:spPr>
          <a:xfrm>
            <a:off x="11184001" y="6434454"/>
            <a:ext cx="198374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dirty="0">
                <a:solidFill>
                  <a:srgbClr val="888888"/>
                </a:solidFill>
                <a:latin typeface="Calibri"/>
                <a:cs typeface="Calibri"/>
              </a:rPr>
              <a:t>10</a:t>
            </a:r>
            <a:endParaRPr sz="1200" dirty="0"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2"/>
          <p:cNvSpPr/>
          <p:nvPr/>
        </p:nvSpPr>
        <p:spPr>
          <a:xfrm>
            <a:off x="414337" y="471551"/>
            <a:ext cx="1841500" cy="0"/>
          </a:xfrm>
          <a:custGeom>
            <a:avLst/>
            <a:gdLst/>
            <a:ahLst/>
            <a:cxnLst/>
            <a:rect l="l" t="t" r="r" b="b"/>
            <a:pathLst>
              <a:path w="1841500">
                <a:moveTo>
                  <a:pt x="0" y="0"/>
                </a:moveTo>
                <a:lnTo>
                  <a:pt x="1841055" y="0"/>
                </a:lnTo>
              </a:path>
            </a:pathLst>
          </a:custGeom>
          <a:ln w="50800">
            <a:solidFill>
              <a:srgbClr val="FF6E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374967" y="471551"/>
            <a:ext cx="11442065" cy="6078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950" dirty="0"/>
              <a:t>DESIGN</a:t>
            </a:r>
            <a:r>
              <a:rPr lang="en-US" sz="3950" dirty="0"/>
              <a:t>-</a:t>
            </a:r>
            <a:r>
              <a:rPr sz="3950" spc="10" dirty="0"/>
              <a:t>BUILD </a:t>
            </a:r>
            <a:r>
              <a:rPr sz="3950" spc="-10" dirty="0"/>
              <a:t>PROCUREMENT: </a:t>
            </a:r>
            <a:r>
              <a:rPr sz="3950" spc="-35" dirty="0">
                <a:solidFill>
                  <a:schemeClr val="tx1"/>
                </a:solidFill>
              </a:rPr>
              <a:t>STAGE </a:t>
            </a:r>
            <a:r>
              <a:rPr sz="3950" spc="15" dirty="0">
                <a:solidFill>
                  <a:schemeClr val="tx1"/>
                </a:solidFill>
              </a:rPr>
              <a:t>1 </a:t>
            </a:r>
            <a:r>
              <a:rPr sz="3950" spc="5" dirty="0">
                <a:solidFill>
                  <a:schemeClr val="tx1"/>
                </a:solidFill>
              </a:rPr>
              <a:t>-</a:t>
            </a:r>
            <a:r>
              <a:rPr sz="3950" spc="459" dirty="0">
                <a:solidFill>
                  <a:schemeClr val="tx1"/>
                </a:solidFill>
              </a:rPr>
              <a:t> </a:t>
            </a:r>
            <a:r>
              <a:rPr sz="3950" spc="5" dirty="0">
                <a:solidFill>
                  <a:schemeClr val="tx1"/>
                </a:solidFill>
              </a:rPr>
              <a:t>RFQ</a:t>
            </a:r>
            <a:endParaRPr sz="3950" dirty="0">
              <a:solidFill>
                <a:schemeClr val="tx1"/>
              </a:solidFill>
            </a:endParaRPr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5353613A-C036-53CA-0B9A-E8C29CE01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6776" y="2566507"/>
            <a:ext cx="10311937" cy="2920528"/>
          </a:xfrm>
        </p:spPr>
        <p:txBody>
          <a:bodyPr/>
          <a:lstStyle/>
          <a:p>
            <a:pPr marL="165100" marR="5080" lvl="0" indent="-152400" algn="l" defTabSz="914400" rtl="0" eaLnBrk="1" fontAlgn="auto" latinLnBrk="0" hangingPunct="1">
              <a:lnSpc>
                <a:spcPct val="101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65735" algn="l"/>
              </a:tabLst>
              <a:defRPr/>
            </a:pPr>
            <a:r>
              <a:rPr kumimoji="0" lang="en-US" sz="155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Fundamental </a:t>
            </a:r>
            <a:r>
              <a:rPr kumimoji="0" lang="en-US" sz="15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Qualifications </a:t>
            </a:r>
            <a:r>
              <a:rPr kumimoji="0" lang="en-US" sz="155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 </a:t>
            </a:r>
            <a:r>
              <a:rPr kumimoji="0" lang="en-US" sz="155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Pass/Fail </a:t>
            </a:r>
            <a:r>
              <a:rPr kumimoji="0" lang="en-US" sz="155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(including </a:t>
            </a:r>
            <a:r>
              <a:rPr kumimoji="0" lang="en-US" sz="15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financial, </a:t>
            </a:r>
            <a:r>
              <a:rPr kumimoji="0" lang="en-US" sz="155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legal,</a:t>
            </a:r>
            <a:r>
              <a:rPr kumimoji="0" lang="en-US" sz="1550" b="0" i="0" u="none" strike="noStrike" kern="1200" cap="none" spc="2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55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teaming)</a:t>
            </a:r>
            <a:endParaRPr kumimoji="0" lang="en-US" sz="15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65100" marR="0" lvl="0" indent="-152400" algn="l" defTabSz="914400" rtl="0" eaLnBrk="1" fontAlgn="auto" latinLnBrk="0" hangingPunct="1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65735" algn="l"/>
              </a:tabLst>
              <a:defRPr/>
            </a:pP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Design-Build</a:t>
            </a:r>
            <a:r>
              <a:rPr kumimoji="0" lang="en-US" sz="1550" b="0" i="0" u="none" strike="noStrike" kern="1200" cap="none" spc="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55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Approach</a:t>
            </a:r>
            <a:endParaRPr kumimoji="0" lang="en-US" sz="15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65100" marR="0" lvl="0" indent="-152400" algn="l" defTabSz="914400" rtl="0" eaLnBrk="1" fontAlgn="auto" latinLnBrk="0" hangingPunct="1">
              <a:lnSpc>
                <a:spcPct val="100000"/>
              </a:lnSpc>
              <a:spcBef>
                <a:spcPts val="54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65735" algn="l"/>
              </a:tabLst>
              <a:defRPr/>
            </a:pPr>
            <a:r>
              <a:rPr kumimoji="0" lang="en-US" sz="155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Key </a:t>
            </a:r>
            <a:r>
              <a:rPr kumimoji="0" lang="en-US" sz="15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Personnel </a:t>
            </a: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</a:t>
            </a:r>
            <a:r>
              <a:rPr kumimoji="0" lang="en-US" sz="155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Team</a:t>
            </a:r>
            <a:r>
              <a:rPr kumimoji="0" lang="en-US" sz="1550" b="0" i="0" u="none" strike="noStrike" kern="1200" cap="none" spc="2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Organization</a:t>
            </a:r>
          </a:p>
          <a:p>
            <a:pPr marL="165100" marR="0" lvl="0" indent="-152400" algn="l" defTabSz="914400" rtl="0" eaLnBrk="1" fontAlgn="auto" latinLnBrk="0" hangingPunct="1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65735" algn="l"/>
              </a:tabLst>
              <a:defRPr/>
            </a:pPr>
            <a:r>
              <a:rPr kumimoji="0" lang="en-US" sz="15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Project </a:t>
            </a:r>
            <a:r>
              <a:rPr kumimoji="0" lang="en-US" sz="15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Experience </a:t>
            </a: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</a:t>
            </a:r>
            <a:r>
              <a:rPr kumimoji="0" lang="en-US" sz="155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Past</a:t>
            </a:r>
            <a:r>
              <a:rPr kumimoji="0" lang="en-US" sz="1550" b="0" i="0" u="none" strike="noStrike" kern="1200" cap="none" spc="-1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5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Performance</a:t>
            </a:r>
            <a:endParaRPr kumimoji="0" lang="en-US" sz="15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65100" marR="0" lvl="0" indent="-152400" algn="l" defTabSz="914400" rtl="0" eaLnBrk="1" fontAlgn="auto" latinLnBrk="0" hangingPunct="1">
              <a:lnSpc>
                <a:spcPct val="100000"/>
              </a:lnSpc>
              <a:spcBef>
                <a:spcPts val="54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65735" algn="l"/>
              </a:tabLst>
              <a:defRPr/>
            </a:pPr>
            <a:r>
              <a:rPr kumimoji="0" lang="en-US" sz="155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M/WBE </a:t>
            </a:r>
            <a:r>
              <a:rPr kumimoji="0" lang="en-US" sz="15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Program </a:t>
            </a:r>
            <a:r>
              <a:rPr kumimoji="0" lang="en-US" sz="15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Experience </a:t>
            </a: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lang="en-US" sz="1550" b="0" i="0" u="none" strike="noStrike" kern="1200" cap="none" spc="-1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55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Approach</a:t>
            </a:r>
            <a:endParaRPr kumimoji="0" lang="en-US" sz="15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endParaRPr lang="en-US" dirty="0"/>
          </a:p>
        </p:txBody>
      </p:sp>
      <p:sp>
        <p:nvSpPr>
          <p:cNvPr id="47" name="object 19">
            <a:extLst>
              <a:ext uri="{FF2B5EF4-FFF2-40B4-BE49-F238E27FC236}">
                <a16:creationId xmlns:a16="http://schemas.microsoft.com/office/drawing/2014/main" id="{95AB8838-318F-EFAF-DFD9-0D30ED60181A}"/>
              </a:ext>
            </a:extLst>
          </p:cNvPr>
          <p:cNvSpPr/>
          <p:nvPr/>
        </p:nvSpPr>
        <p:spPr>
          <a:xfrm>
            <a:off x="2071117" y="1693609"/>
            <a:ext cx="0" cy="196850"/>
          </a:xfrm>
          <a:custGeom>
            <a:avLst/>
            <a:gdLst/>
            <a:ahLst/>
            <a:cxnLst/>
            <a:rect l="l" t="t" r="r" b="b"/>
            <a:pathLst>
              <a:path h="196850">
                <a:moveTo>
                  <a:pt x="0" y="0"/>
                </a:moveTo>
                <a:lnTo>
                  <a:pt x="0" y="19685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20">
            <a:extLst>
              <a:ext uri="{FF2B5EF4-FFF2-40B4-BE49-F238E27FC236}">
                <a16:creationId xmlns:a16="http://schemas.microsoft.com/office/drawing/2014/main" id="{01F233A5-45B7-8570-C78C-D53288544A8C}"/>
              </a:ext>
            </a:extLst>
          </p:cNvPr>
          <p:cNvSpPr txBox="1"/>
          <p:nvPr/>
        </p:nvSpPr>
        <p:spPr>
          <a:xfrm>
            <a:off x="1743076" y="1450658"/>
            <a:ext cx="640080" cy="1968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00" spc="25" dirty="0">
                <a:solidFill>
                  <a:srgbClr val="585858"/>
                </a:solidFill>
                <a:latin typeface="Arial"/>
                <a:cs typeface="Arial"/>
              </a:rPr>
              <a:t>SOQ</a:t>
            </a:r>
            <a:r>
              <a:rPr sz="1100" spc="-12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spc="10" dirty="0">
                <a:solidFill>
                  <a:srgbClr val="585858"/>
                </a:solidFill>
                <a:latin typeface="Arial"/>
                <a:cs typeface="Arial"/>
              </a:rPr>
              <a:t>Due</a:t>
            </a:r>
            <a:endParaRPr sz="1100">
              <a:latin typeface="Arial"/>
              <a:cs typeface="Arial"/>
            </a:endParaRPr>
          </a:p>
        </p:txBody>
      </p:sp>
      <p:sp>
        <p:nvSpPr>
          <p:cNvPr id="49" name="object 2">
            <a:extLst>
              <a:ext uri="{FF2B5EF4-FFF2-40B4-BE49-F238E27FC236}">
                <a16:creationId xmlns:a16="http://schemas.microsoft.com/office/drawing/2014/main" id="{B607D6C1-991B-3236-5B73-E32B1C78258E}"/>
              </a:ext>
            </a:extLst>
          </p:cNvPr>
          <p:cNvSpPr/>
          <p:nvPr/>
        </p:nvSpPr>
        <p:spPr>
          <a:xfrm>
            <a:off x="996777" y="1888808"/>
            <a:ext cx="10270664" cy="352425"/>
          </a:xfrm>
          <a:custGeom>
            <a:avLst/>
            <a:gdLst/>
            <a:ahLst/>
            <a:cxnLst/>
            <a:rect l="l" t="t" r="r" b="b"/>
            <a:pathLst>
              <a:path w="9201150" h="352425">
                <a:moveTo>
                  <a:pt x="0" y="352425"/>
                </a:moveTo>
                <a:lnTo>
                  <a:pt x="9201150" y="352425"/>
                </a:lnTo>
                <a:lnTo>
                  <a:pt x="9201150" y="0"/>
                </a:lnTo>
                <a:lnTo>
                  <a:pt x="0" y="0"/>
                </a:lnTo>
                <a:lnTo>
                  <a:pt x="0" y="35242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2">
            <a:extLst>
              <a:ext uri="{FF2B5EF4-FFF2-40B4-BE49-F238E27FC236}">
                <a16:creationId xmlns:a16="http://schemas.microsoft.com/office/drawing/2014/main" id="{687985F3-3BD8-E0CB-1632-D056E1FCC639}"/>
              </a:ext>
            </a:extLst>
          </p:cNvPr>
          <p:cNvSpPr/>
          <p:nvPr/>
        </p:nvSpPr>
        <p:spPr>
          <a:xfrm>
            <a:off x="996778" y="1889932"/>
            <a:ext cx="2449256" cy="352425"/>
          </a:xfrm>
          <a:custGeom>
            <a:avLst/>
            <a:gdLst/>
            <a:ahLst/>
            <a:cxnLst/>
            <a:rect l="l" t="t" r="r" b="b"/>
            <a:pathLst>
              <a:path w="9201150" h="352425">
                <a:moveTo>
                  <a:pt x="0" y="352425"/>
                </a:moveTo>
                <a:lnTo>
                  <a:pt x="9201150" y="352425"/>
                </a:lnTo>
                <a:lnTo>
                  <a:pt x="9201150" y="0"/>
                </a:lnTo>
                <a:lnTo>
                  <a:pt x="0" y="0"/>
                </a:lnTo>
                <a:lnTo>
                  <a:pt x="0" y="352425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4">
            <a:extLst>
              <a:ext uri="{FF2B5EF4-FFF2-40B4-BE49-F238E27FC236}">
                <a16:creationId xmlns:a16="http://schemas.microsoft.com/office/drawing/2014/main" id="{9E1AAD86-A7A6-E6F2-06B1-CD52CE0D89C6}"/>
              </a:ext>
            </a:extLst>
          </p:cNvPr>
          <p:cNvSpPr txBox="1"/>
          <p:nvPr/>
        </p:nvSpPr>
        <p:spPr>
          <a:xfrm>
            <a:off x="1232852" y="1888807"/>
            <a:ext cx="3524313" cy="354583"/>
          </a:xfrm>
          <a:prstGeom prst="rect">
            <a:avLst/>
          </a:prstGeom>
          <a:noFill/>
        </p:spPr>
        <p:txBody>
          <a:bodyPr vert="horz" wrap="square" lIns="0" tIns="87630" rIns="0" bIns="0" rtlCol="0">
            <a:noAutofit/>
          </a:bodyPr>
          <a:lstStyle/>
          <a:p>
            <a:pPr marL="238760">
              <a:lnSpc>
                <a:spcPct val="100000"/>
              </a:lnSpc>
              <a:spcBef>
                <a:spcPts val="690"/>
              </a:spcBef>
              <a:tabLst>
                <a:tab pos="1196340" algn="l"/>
                <a:tab pos="2581910" algn="l"/>
              </a:tabLst>
            </a:pPr>
            <a:r>
              <a:rPr sz="1200" b="1" spc="15" dirty="0">
                <a:solidFill>
                  <a:srgbClr val="FFFFFF"/>
                </a:solidFill>
                <a:latin typeface="Arial"/>
                <a:cs typeface="Arial"/>
              </a:rPr>
              <a:t>RFQ	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Evaluation	Draft</a:t>
            </a:r>
            <a:r>
              <a:rPr sz="12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15" dirty="0">
                <a:solidFill>
                  <a:srgbClr val="FFFFFF"/>
                </a:solidFill>
                <a:latin typeface="Arial"/>
                <a:cs typeface="Arial"/>
              </a:rPr>
              <a:t>RFP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52" name="object 6">
            <a:extLst>
              <a:ext uri="{FF2B5EF4-FFF2-40B4-BE49-F238E27FC236}">
                <a16:creationId xmlns:a16="http://schemas.microsoft.com/office/drawing/2014/main" id="{43A44047-6454-2F98-7558-C9C5BEBE0D2E}"/>
              </a:ext>
            </a:extLst>
          </p:cNvPr>
          <p:cNvSpPr txBox="1"/>
          <p:nvPr/>
        </p:nvSpPr>
        <p:spPr>
          <a:xfrm>
            <a:off x="5067555" y="1963420"/>
            <a:ext cx="102425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15" dirty="0">
                <a:solidFill>
                  <a:srgbClr val="FFFFFF"/>
                </a:solidFill>
                <a:latin typeface="Arial"/>
                <a:cs typeface="Arial"/>
              </a:rPr>
              <a:t>RFP </a:t>
            </a: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200" b="1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Market</a:t>
            </a:r>
            <a:endParaRPr sz="1200">
              <a:latin typeface="Arial"/>
              <a:cs typeface="Arial"/>
            </a:endParaRPr>
          </a:p>
        </p:txBody>
      </p:sp>
      <p:sp>
        <p:nvSpPr>
          <p:cNvPr id="53" name="object 7">
            <a:extLst>
              <a:ext uri="{FF2B5EF4-FFF2-40B4-BE49-F238E27FC236}">
                <a16:creationId xmlns:a16="http://schemas.microsoft.com/office/drawing/2014/main" id="{28D1D41C-0E7E-516B-9AE6-CF271687E8C8}"/>
              </a:ext>
            </a:extLst>
          </p:cNvPr>
          <p:cNvSpPr/>
          <p:nvPr/>
        </p:nvSpPr>
        <p:spPr>
          <a:xfrm>
            <a:off x="6100192" y="1839036"/>
            <a:ext cx="190500" cy="450376"/>
          </a:xfrm>
          <a:custGeom>
            <a:avLst/>
            <a:gdLst/>
            <a:ahLst/>
            <a:cxnLst/>
            <a:rect l="l" t="t" r="r" b="b"/>
            <a:pathLst>
              <a:path w="190500" h="361950">
                <a:moveTo>
                  <a:pt x="4190" y="0"/>
                </a:moveTo>
                <a:lnTo>
                  <a:pt x="190500" y="178815"/>
                </a:lnTo>
                <a:lnTo>
                  <a:pt x="0" y="36195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8">
            <a:extLst>
              <a:ext uri="{FF2B5EF4-FFF2-40B4-BE49-F238E27FC236}">
                <a16:creationId xmlns:a16="http://schemas.microsoft.com/office/drawing/2014/main" id="{B4FB4226-DFA0-3D85-1B43-DD194C178095}"/>
              </a:ext>
            </a:extLst>
          </p:cNvPr>
          <p:cNvSpPr txBox="1"/>
          <p:nvPr/>
        </p:nvSpPr>
        <p:spPr>
          <a:xfrm>
            <a:off x="6497067" y="1963420"/>
            <a:ext cx="78168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va</a:t>
            </a:r>
            <a:r>
              <a:rPr sz="1200" b="1" spc="-3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200" b="1" spc="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" b="1" spc="-3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200" b="1" spc="-3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200" b="1" spc="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1200">
              <a:latin typeface="Arial"/>
              <a:cs typeface="Arial"/>
            </a:endParaRPr>
          </a:p>
        </p:txBody>
      </p:sp>
      <p:sp>
        <p:nvSpPr>
          <p:cNvPr id="55" name="object 9">
            <a:extLst>
              <a:ext uri="{FF2B5EF4-FFF2-40B4-BE49-F238E27FC236}">
                <a16:creationId xmlns:a16="http://schemas.microsoft.com/office/drawing/2014/main" id="{A78F7F8F-2552-668C-6C4C-B92586E38CA6}"/>
              </a:ext>
            </a:extLst>
          </p:cNvPr>
          <p:cNvSpPr txBox="1"/>
          <p:nvPr/>
        </p:nvSpPr>
        <p:spPr>
          <a:xfrm>
            <a:off x="7851522" y="1963420"/>
            <a:ext cx="68643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Selection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56" name="object 10">
            <a:extLst>
              <a:ext uri="{FF2B5EF4-FFF2-40B4-BE49-F238E27FC236}">
                <a16:creationId xmlns:a16="http://schemas.microsoft.com/office/drawing/2014/main" id="{061208D7-2A76-1D97-4A1C-B97D73E868B1}"/>
              </a:ext>
            </a:extLst>
          </p:cNvPr>
          <p:cNvSpPr txBox="1"/>
          <p:nvPr/>
        </p:nvSpPr>
        <p:spPr>
          <a:xfrm>
            <a:off x="9080882" y="1963420"/>
            <a:ext cx="1001394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Conformance</a:t>
            </a:r>
            <a:endParaRPr sz="1200">
              <a:latin typeface="Arial"/>
              <a:cs typeface="Arial"/>
            </a:endParaRPr>
          </a:p>
        </p:txBody>
      </p:sp>
      <p:sp>
        <p:nvSpPr>
          <p:cNvPr id="57" name="object 11">
            <a:extLst>
              <a:ext uri="{FF2B5EF4-FFF2-40B4-BE49-F238E27FC236}">
                <a16:creationId xmlns:a16="http://schemas.microsoft.com/office/drawing/2014/main" id="{3574676F-AFD6-2E5E-FFD7-4DAA1A145B29}"/>
              </a:ext>
            </a:extLst>
          </p:cNvPr>
          <p:cNvSpPr txBox="1"/>
          <p:nvPr/>
        </p:nvSpPr>
        <p:spPr>
          <a:xfrm>
            <a:off x="10478517" y="1963420"/>
            <a:ext cx="64389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3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200" b="1" spc="1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200" b="1" spc="-3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act</a:t>
            </a:r>
            <a:endParaRPr sz="1200">
              <a:latin typeface="Arial"/>
              <a:cs typeface="Arial"/>
            </a:endParaRPr>
          </a:p>
        </p:txBody>
      </p:sp>
      <p:sp>
        <p:nvSpPr>
          <p:cNvPr id="58" name="object 12">
            <a:extLst>
              <a:ext uri="{FF2B5EF4-FFF2-40B4-BE49-F238E27FC236}">
                <a16:creationId xmlns:a16="http://schemas.microsoft.com/office/drawing/2014/main" id="{BF247C48-DEFF-E3BB-A32D-7BE0B0A68365}"/>
              </a:ext>
            </a:extLst>
          </p:cNvPr>
          <p:cNvSpPr/>
          <p:nvPr/>
        </p:nvSpPr>
        <p:spPr>
          <a:xfrm>
            <a:off x="7452742" y="1839036"/>
            <a:ext cx="190500" cy="450376"/>
          </a:xfrm>
          <a:custGeom>
            <a:avLst/>
            <a:gdLst/>
            <a:ahLst/>
            <a:cxnLst/>
            <a:rect l="l" t="t" r="r" b="b"/>
            <a:pathLst>
              <a:path w="190500" h="361950">
                <a:moveTo>
                  <a:pt x="4191" y="0"/>
                </a:moveTo>
                <a:lnTo>
                  <a:pt x="190500" y="178815"/>
                </a:lnTo>
                <a:lnTo>
                  <a:pt x="0" y="36195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13">
            <a:extLst>
              <a:ext uri="{FF2B5EF4-FFF2-40B4-BE49-F238E27FC236}">
                <a16:creationId xmlns:a16="http://schemas.microsoft.com/office/drawing/2014/main" id="{948A56CB-7694-B07C-9A40-B95DFEFF838F}"/>
              </a:ext>
            </a:extLst>
          </p:cNvPr>
          <p:cNvSpPr/>
          <p:nvPr/>
        </p:nvSpPr>
        <p:spPr>
          <a:xfrm>
            <a:off x="8795767" y="1839036"/>
            <a:ext cx="190500" cy="450376"/>
          </a:xfrm>
          <a:custGeom>
            <a:avLst/>
            <a:gdLst/>
            <a:ahLst/>
            <a:cxnLst/>
            <a:rect l="l" t="t" r="r" b="b"/>
            <a:pathLst>
              <a:path w="190500" h="361950">
                <a:moveTo>
                  <a:pt x="4191" y="0"/>
                </a:moveTo>
                <a:lnTo>
                  <a:pt x="190500" y="178815"/>
                </a:lnTo>
                <a:lnTo>
                  <a:pt x="0" y="36195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14">
            <a:extLst>
              <a:ext uri="{FF2B5EF4-FFF2-40B4-BE49-F238E27FC236}">
                <a16:creationId xmlns:a16="http://schemas.microsoft.com/office/drawing/2014/main" id="{35BD1F53-67A1-06EC-892D-0AB2D12DA03B}"/>
              </a:ext>
            </a:extLst>
          </p:cNvPr>
          <p:cNvSpPr/>
          <p:nvPr/>
        </p:nvSpPr>
        <p:spPr>
          <a:xfrm>
            <a:off x="10138792" y="1839036"/>
            <a:ext cx="190500" cy="450376"/>
          </a:xfrm>
          <a:custGeom>
            <a:avLst/>
            <a:gdLst/>
            <a:ahLst/>
            <a:cxnLst/>
            <a:rect l="l" t="t" r="r" b="b"/>
            <a:pathLst>
              <a:path w="190500" h="361950">
                <a:moveTo>
                  <a:pt x="4191" y="0"/>
                </a:moveTo>
                <a:lnTo>
                  <a:pt x="190500" y="178815"/>
                </a:lnTo>
                <a:lnTo>
                  <a:pt x="0" y="36195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15">
            <a:extLst>
              <a:ext uri="{FF2B5EF4-FFF2-40B4-BE49-F238E27FC236}">
                <a16:creationId xmlns:a16="http://schemas.microsoft.com/office/drawing/2014/main" id="{30384009-8037-26A4-F191-B7BA1D41F275}"/>
              </a:ext>
            </a:extLst>
          </p:cNvPr>
          <p:cNvSpPr/>
          <p:nvPr/>
        </p:nvSpPr>
        <p:spPr>
          <a:xfrm>
            <a:off x="3444681" y="1888808"/>
            <a:ext cx="180975" cy="352425"/>
          </a:xfrm>
          <a:custGeom>
            <a:avLst/>
            <a:gdLst/>
            <a:ahLst/>
            <a:cxnLst/>
            <a:rect l="l" t="t" r="r" b="b"/>
            <a:pathLst>
              <a:path w="180975" h="352425">
                <a:moveTo>
                  <a:pt x="0" y="0"/>
                </a:moveTo>
                <a:lnTo>
                  <a:pt x="0" y="352425"/>
                </a:lnTo>
                <a:lnTo>
                  <a:pt x="180975" y="176149"/>
                </a:lnTo>
                <a:lnTo>
                  <a:pt x="0" y="0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7">
            <a:extLst>
              <a:ext uri="{FF2B5EF4-FFF2-40B4-BE49-F238E27FC236}">
                <a16:creationId xmlns:a16="http://schemas.microsoft.com/office/drawing/2014/main" id="{1981D3FC-E51A-EA39-549F-F614EE491B40}"/>
              </a:ext>
            </a:extLst>
          </p:cNvPr>
          <p:cNvSpPr/>
          <p:nvPr/>
        </p:nvSpPr>
        <p:spPr>
          <a:xfrm>
            <a:off x="2014474" y="1839036"/>
            <a:ext cx="190500" cy="450376"/>
          </a:xfrm>
          <a:custGeom>
            <a:avLst/>
            <a:gdLst/>
            <a:ahLst/>
            <a:cxnLst/>
            <a:rect l="l" t="t" r="r" b="b"/>
            <a:pathLst>
              <a:path w="190500" h="361950">
                <a:moveTo>
                  <a:pt x="4190" y="0"/>
                </a:moveTo>
                <a:lnTo>
                  <a:pt x="190500" y="178815"/>
                </a:lnTo>
                <a:lnTo>
                  <a:pt x="0" y="36195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7">
            <a:extLst>
              <a:ext uri="{FF2B5EF4-FFF2-40B4-BE49-F238E27FC236}">
                <a16:creationId xmlns:a16="http://schemas.microsoft.com/office/drawing/2014/main" id="{02DA81F1-E6C7-2F24-41A5-4F500124237F}"/>
              </a:ext>
            </a:extLst>
          </p:cNvPr>
          <p:cNvSpPr/>
          <p:nvPr/>
        </p:nvSpPr>
        <p:spPr>
          <a:xfrm>
            <a:off x="4661916" y="1839036"/>
            <a:ext cx="190500" cy="450376"/>
          </a:xfrm>
          <a:custGeom>
            <a:avLst/>
            <a:gdLst/>
            <a:ahLst/>
            <a:cxnLst/>
            <a:rect l="l" t="t" r="r" b="b"/>
            <a:pathLst>
              <a:path w="190500" h="361950">
                <a:moveTo>
                  <a:pt x="4190" y="0"/>
                </a:moveTo>
                <a:lnTo>
                  <a:pt x="190500" y="178815"/>
                </a:lnTo>
                <a:lnTo>
                  <a:pt x="0" y="36195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75D3A29D-0325-9337-408D-766130AB43C3}"/>
              </a:ext>
            </a:extLst>
          </p:cNvPr>
          <p:cNvSpPr txBox="1"/>
          <p:nvPr/>
        </p:nvSpPr>
        <p:spPr>
          <a:xfrm>
            <a:off x="11184001" y="6434454"/>
            <a:ext cx="198374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dirty="0">
                <a:solidFill>
                  <a:srgbClr val="888888"/>
                </a:solidFill>
                <a:latin typeface="Calibri"/>
                <a:cs typeface="Calibri"/>
              </a:rPr>
              <a:t>11</a:t>
            </a:r>
            <a:endParaRPr sz="1200" dirty="0"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/>
          <p:nvPr/>
        </p:nvSpPr>
        <p:spPr>
          <a:xfrm>
            <a:off x="3499866" y="1691537"/>
            <a:ext cx="0" cy="196850"/>
          </a:xfrm>
          <a:custGeom>
            <a:avLst/>
            <a:gdLst/>
            <a:ahLst/>
            <a:cxnLst/>
            <a:rect l="l" t="t" r="r" b="b"/>
            <a:pathLst>
              <a:path h="196850">
                <a:moveTo>
                  <a:pt x="0" y="0"/>
                </a:moveTo>
                <a:lnTo>
                  <a:pt x="0" y="19685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94810" y="1682012"/>
            <a:ext cx="0" cy="196850"/>
          </a:xfrm>
          <a:custGeom>
            <a:avLst/>
            <a:gdLst/>
            <a:ahLst/>
            <a:cxnLst/>
            <a:rect l="l" t="t" r="r" b="b"/>
            <a:pathLst>
              <a:path h="196850">
                <a:moveTo>
                  <a:pt x="0" y="0"/>
                </a:moveTo>
                <a:lnTo>
                  <a:pt x="0" y="19685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235580" y="1480877"/>
            <a:ext cx="585305" cy="18530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  <a:tabLst>
                <a:tab pos="1028700" algn="l"/>
              </a:tabLst>
            </a:pPr>
            <a:r>
              <a:rPr lang="en-US" sz="1100" spc="15" dirty="0">
                <a:solidFill>
                  <a:srgbClr val="585858"/>
                </a:solidFill>
                <a:latin typeface="Arial"/>
                <a:cs typeface="Arial"/>
              </a:rPr>
              <a:t>S</a:t>
            </a:r>
            <a:r>
              <a:rPr lang="en-US" sz="1100" spc="-20" dirty="0">
                <a:solidFill>
                  <a:srgbClr val="585858"/>
                </a:solidFill>
                <a:latin typeface="Arial"/>
                <a:cs typeface="Arial"/>
              </a:rPr>
              <a:t>ho</a:t>
            </a:r>
            <a:r>
              <a:rPr lang="en-US" sz="1100" spc="5" dirty="0">
                <a:solidFill>
                  <a:srgbClr val="585858"/>
                </a:solidFill>
                <a:latin typeface="Arial"/>
                <a:cs typeface="Arial"/>
              </a:rPr>
              <a:t>r</a:t>
            </a:r>
            <a:r>
              <a:rPr lang="en-US" sz="1100" spc="-10" dirty="0">
                <a:solidFill>
                  <a:srgbClr val="585858"/>
                </a:solidFill>
                <a:latin typeface="Arial"/>
                <a:cs typeface="Arial"/>
              </a:rPr>
              <a:t>t</a:t>
            </a:r>
            <a:r>
              <a:rPr lang="en-US" sz="1100" spc="-20" dirty="0">
                <a:solidFill>
                  <a:srgbClr val="585858"/>
                </a:solidFill>
                <a:latin typeface="Arial"/>
                <a:cs typeface="Arial"/>
              </a:rPr>
              <a:t>li</a:t>
            </a:r>
            <a:r>
              <a:rPr lang="en-US" sz="1100" spc="45" dirty="0">
                <a:solidFill>
                  <a:srgbClr val="585858"/>
                </a:solidFill>
                <a:latin typeface="Arial"/>
                <a:cs typeface="Arial"/>
              </a:rPr>
              <a:t>s</a:t>
            </a:r>
            <a:r>
              <a:rPr lang="en-US" sz="1100" spc="5" dirty="0">
                <a:solidFill>
                  <a:srgbClr val="585858"/>
                </a:solidFill>
                <a:latin typeface="Arial"/>
                <a:cs typeface="Arial"/>
              </a:rPr>
              <a:t>t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726509" y="4043426"/>
            <a:ext cx="161925" cy="2252599"/>
          </a:xfrm>
          <a:custGeom>
            <a:avLst/>
            <a:gdLst/>
            <a:ahLst/>
            <a:cxnLst/>
            <a:rect l="l" t="t" r="r" b="b"/>
            <a:pathLst>
              <a:path w="161925" h="1952625">
                <a:moveTo>
                  <a:pt x="0" y="0"/>
                </a:moveTo>
                <a:lnTo>
                  <a:pt x="63019" y="1049"/>
                </a:lnTo>
                <a:lnTo>
                  <a:pt x="114490" y="3921"/>
                </a:lnTo>
                <a:lnTo>
                  <a:pt x="149197" y="8197"/>
                </a:lnTo>
                <a:lnTo>
                  <a:pt x="161925" y="13462"/>
                </a:lnTo>
                <a:lnTo>
                  <a:pt x="161925" y="1939074"/>
                </a:lnTo>
                <a:lnTo>
                  <a:pt x="149197" y="1944321"/>
                </a:lnTo>
                <a:lnTo>
                  <a:pt x="114490" y="1948608"/>
                </a:lnTo>
                <a:lnTo>
                  <a:pt x="63019" y="1951500"/>
                </a:lnTo>
                <a:lnTo>
                  <a:pt x="0" y="1952561"/>
                </a:lnTo>
              </a:path>
            </a:pathLst>
          </a:custGeom>
          <a:ln w="28575">
            <a:solidFill>
              <a:srgbClr val="D7D3F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6991939" y="4919979"/>
            <a:ext cx="10833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585858"/>
                </a:solidFill>
                <a:latin typeface="Arial"/>
                <a:cs typeface="Arial"/>
              </a:rPr>
              <a:t>Project-Specific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707459" y="2519426"/>
            <a:ext cx="161925" cy="1419225"/>
          </a:xfrm>
          <a:custGeom>
            <a:avLst/>
            <a:gdLst/>
            <a:ahLst/>
            <a:cxnLst/>
            <a:rect l="l" t="t" r="r" b="b"/>
            <a:pathLst>
              <a:path w="161925" h="1419225">
                <a:moveTo>
                  <a:pt x="0" y="0"/>
                </a:moveTo>
                <a:lnTo>
                  <a:pt x="63019" y="1049"/>
                </a:lnTo>
                <a:lnTo>
                  <a:pt x="114490" y="3921"/>
                </a:lnTo>
                <a:lnTo>
                  <a:pt x="149197" y="8197"/>
                </a:lnTo>
                <a:lnTo>
                  <a:pt x="161925" y="13462"/>
                </a:lnTo>
                <a:lnTo>
                  <a:pt x="161925" y="1405636"/>
                </a:lnTo>
                <a:lnTo>
                  <a:pt x="149197" y="1410920"/>
                </a:lnTo>
                <a:lnTo>
                  <a:pt x="114490" y="1415240"/>
                </a:lnTo>
                <a:lnTo>
                  <a:pt x="63019" y="1418155"/>
                </a:lnTo>
                <a:lnTo>
                  <a:pt x="0" y="1419225"/>
                </a:lnTo>
              </a:path>
            </a:pathLst>
          </a:custGeom>
          <a:ln w="28575">
            <a:solidFill>
              <a:srgbClr val="D7D3F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6964634" y="3128327"/>
            <a:ext cx="100838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20" dirty="0">
                <a:solidFill>
                  <a:srgbClr val="585858"/>
                </a:solidFill>
                <a:latin typeface="Arial"/>
                <a:cs typeface="Arial"/>
              </a:rPr>
              <a:t>DDC</a:t>
            </a:r>
            <a:r>
              <a:rPr sz="1200" spc="-12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585858"/>
                </a:solidFill>
                <a:latin typeface="Arial"/>
                <a:cs typeface="Arial"/>
              </a:rPr>
              <a:t>Standard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96777" y="2531359"/>
            <a:ext cx="5507990" cy="36548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800"/>
              </a:spcBef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sz="1500" b="1" spc="-10" dirty="0">
                <a:latin typeface="Arial"/>
                <a:cs typeface="Arial"/>
              </a:rPr>
              <a:t>Instructions </a:t>
            </a:r>
            <a:r>
              <a:rPr sz="1500" b="1" spc="10" dirty="0">
                <a:latin typeface="Arial"/>
                <a:cs typeface="Arial"/>
              </a:rPr>
              <a:t>to</a:t>
            </a:r>
            <a:r>
              <a:rPr sz="1500" b="1" spc="50" dirty="0">
                <a:latin typeface="Arial"/>
                <a:cs typeface="Arial"/>
              </a:rPr>
              <a:t> </a:t>
            </a:r>
            <a:r>
              <a:rPr sz="1500" b="1" spc="-10" dirty="0">
                <a:latin typeface="Arial"/>
                <a:cs typeface="Arial"/>
              </a:rPr>
              <a:t>Proposers</a:t>
            </a:r>
            <a:endParaRPr sz="1500" dirty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530"/>
              </a:spcBef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sz="1500" b="1" spc="-25" dirty="0">
                <a:latin typeface="Arial"/>
                <a:cs typeface="Arial"/>
              </a:rPr>
              <a:t>Design-Build</a:t>
            </a:r>
            <a:r>
              <a:rPr sz="1500" b="1" spc="155" dirty="0">
                <a:latin typeface="Arial"/>
                <a:cs typeface="Arial"/>
              </a:rPr>
              <a:t> </a:t>
            </a:r>
            <a:r>
              <a:rPr sz="1500" b="1" spc="-30" dirty="0">
                <a:latin typeface="Arial"/>
                <a:cs typeface="Arial"/>
              </a:rPr>
              <a:t>Agreement</a:t>
            </a:r>
            <a:endParaRPr sz="1500" dirty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525"/>
              </a:spcBef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sz="1500" b="1" spc="-5" dirty="0">
                <a:latin typeface="Arial"/>
                <a:cs typeface="Arial"/>
              </a:rPr>
              <a:t>Standard </a:t>
            </a:r>
            <a:r>
              <a:rPr sz="1500" b="1" spc="-15" dirty="0">
                <a:latin typeface="Arial"/>
                <a:cs typeface="Arial"/>
              </a:rPr>
              <a:t>Project</a:t>
            </a:r>
            <a:r>
              <a:rPr sz="1500" b="1" spc="70" dirty="0">
                <a:latin typeface="Arial"/>
                <a:cs typeface="Arial"/>
              </a:rPr>
              <a:t> </a:t>
            </a:r>
            <a:r>
              <a:rPr sz="1500" b="1" spc="-15" dirty="0">
                <a:latin typeface="Arial"/>
                <a:cs typeface="Arial"/>
              </a:rPr>
              <a:t>Requirements</a:t>
            </a:r>
            <a:endParaRPr sz="1500" dirty="0">
              <a:latin typeface="Arial"/>
              <a:cs typeface="Arial"/>
            </a:endParaRPr>
          </a:p>
          <a:p>
            <a:pPr marL="775335" marR="558800" lvl="1" indent="-153035">
              <a:lnSpc>
                <a:spcPct val="100000"/>
              </a:lnSpc>
              <a:spcBef>
                <a:spcPts val="455"/>
              </a:spcBef>
              <a:buChar char="•"/>
              <a:tabLst>
                <a:tab pos="775970" algn="l"/>
              </a:tabLst>
            </a:pPr>
            <a:r>
              <a:rPr sz="1500" spc="-10" dirty="0">
                <a:latin typeface="Arial"/>
                <a:cs typeface="Arial"/>
              </a:rPr>
              <a:t>Safety, </a:t>
            </a:r>
            <a:r>
              <a:rPr sz="1500" spc="-30" dirty="0">
                <a:latin typeface="Arial"/>
                <a:cs typeface="Arial"/>
              </a:rPr>
              <a:t>management, </a:t>
            </a:r>
            <a:r>
              <a:rPr sz="1500" spc="-25" dirty="0">
                <a:latin typeface="Arial"/>
                <a:cs typeface="Arial"/>
              </a:rPr>
              <a:t>documentation, </a:t>
            </a:r>
            <a:r>
              <a:rPr sz="1500" spc="-15" dirty="0">
                <a:latin typeface="Arial"/>
                <a:cs typeface="Arial"/>
              </a:rPr>
              <a:t>payments, </a:t>
            </a:r>
            <a:r>
              <a:rPr sz="1500" spc="-25" dirty="0">
                <a:latin typeface="Arial"/>
                <a:cs typeface="Arial"/>
              </a:rPr>
              <a:t>sustainability, </a:t>
            </a:r>
            <a:r>
              <a:rPr sz="1500" spc="-30" dirty="0">
                <a:latin typeface="Arial"/>
                <a:cs typeface="Arial"/>
              </a:rPr>
              <a:t>environmental, </a:t>
            </a:r>
            <a:r>
              <a:rPr sz="1500" spc="-25" dirty="0">
                <a:latin typeface="Arial"/>
                <a:cs typeface="Arial"/>
              </a:rPr>
              <a:t>commissioning,</a:t>
            </a:r>
            <a:r>
              <a:rPr sz="1500" spc="195" dirty="0">
                <a:latin typeface="Arial"/>
                <a:cs typeface="Arial"/>
              </a:rPr>
              <a:t> </a:t>
            </a:r>
            <a:r>
              <a:rPr sz="1500" spc="5" dirty="0">
                <a:latin typeface="Arial"/>
                <a:cs typeface="Arial"/>
              </a:rPr>
              <a:t>etc.</a:t>
            </a:r>
            <a:br>
              <a:rPr lang="en-US" sz="1500" spc="5" dirty="0">
                <a:latin typeface="Arial"/>
                <a:cs typeface="Arial"/>
              </a:rPr>
            </a:br>
            <a:endParaRPr sz="1500" dirty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530"/>
              </a:spcBef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sz="1500" b="1" spc="-15" dirty="0">
                <a:latin typeface="Arial"/>
                <a:cs typeface="Arial"/>
              </a:rPr>
              <a:t>Specific Project</a:t>
            </a:r>
            <a:r>
              <a:rPr sz="1500" b="1" spc="165" dirty="0">
                <a:latin typeface="Arial"/>
                <a:cs typeface="Arial"/>
              </a:rPr>
              <a:t> </a:t>
            </a:r>
            <a:r>
              <a:rPr sz="1500" b="1" spc="-15" dirty="0">
                <a:latin typeface="Arial"/>
                <a:cs typeface="Arial"/>
              </a:rPr>
              <a:t>Requirements</a:t>
            </a:r>
            <a:endParaRPr sz="1500" dirty="0">
              <a:latin typeface="Arial"/>
              <a:cs typeface="Arial"/>
            </a:endParaRPr>
          </a:p>
          <a:p>
            <a:pPr marL="775335" lvl="1" indent="-153035">
              <a:lnSpc>
                <a:spcPct val="100000"/>
              </a:lnSpc>
              <a:spcBef>
                <a:spcPts val="530"/>
              </a:spcBef>
              <a:buChar char="•"/>
              <a:tabLst>
                <a:tab pos="775970" algn="l"/>
              </a:tabLst>
            </a:pPr>
            <a:r>
              <a:rPr sz="1500" spc="-30" dirty="0">
                <a:latin typeface="Arial"/>
                <a:cs typeface="Arial"/>
              </a:rPr>
              <a:t>Scoping </a:t>
            </a:r>
            <a:r>
              <a:rPr sz="1500" spc="-10" dirty="0">
                <a:latin typeface="Arial"/>
                <a:cs typeface="Arial"/>
              </a:rPr>
              <a:t>or </a:t>
            </a:r>
            <a:r>
              <a:rPr sz="1500" spc="-25" dirty="0">
                <a:latin typeface="Arial"/>
                <a:cs typeface="Arial"/>
              </a:rPr>
              <a:t>Bridging</a:t>
            </a:r>
            <a:r>
              <a:rPr sz="1500" spc="-35" dirty="0">
                <a:latin typeface="Arial"/>
                <a:cs typeface="Arial"/>
              </a:rPr>
              <a:t> </a:t>
            </a:r>
            <a:r>
              <a:rPr sz="1500" spc="-30" dirty="0">
                <a:latin typeface="Arial"/>
                <a:cs typeface="Arial"/>
              </a:rPr>
              <a:t>Documents</a:t>
            </a:r>
            <a:endParaRPr sz="1500" dirty="0">
              <a:latin typeface="Arial"/>
              <a:cs typeface="Arial"/>
            </a:endParaRPr>
          </a:p>
          <a:p>
            <a:pPr marL="775335" lvl="1" indent="-153035">
              <a:lnSpc>
                <a:spcPct val="100000"/>
              </a:lnSpc>
              <a:spcBef>
                <a:spcPts val="450"/>
              </a:spcBef>
              <a:buChar char="•"/>
              <a:tabLst>
                <a:tab pos="775970" algn="l"/>
              </a:tabLst>
            </a:pPr>
            <a:r>
              <a:rPr sz="1500" spc="-10" dirty="0">
                <a:latin typeface="Arial"/>
                <a:cs typeface="Arial"/>
              </a:rPr>
              <a:t>Project</a:t>
            </a:r>
            <a:r>
              <a:rPr sz="1500" spc="55" dirty="0">
                <a:latin typeface="Arial"/>
                <a:cs typeface="Arial"/>
              </a:rPr>
              <a:t> </a:t>
            </a:r>
            <a:r>
              <a:rPr sz="1500" spc="-35" dirty="0">
                <a:latin typeface="Arial"/>
                <a:cs typeface="Arial"/>
              </a:rPr>
              <a:t>Schedule</a:t>
            </a:r>
            <a:endParaRPr sz="1500" dirty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530"/>
              </a:spcBef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sz="1500" b="1" spc="-5" dirty="0">
                <a:latin typeface="Arial"/>
                <a:cs typeface="Arial"/>
              </a:rPr>
              <a:t>Reference</a:t>
            </a:r>
            <a:r>
              <a:rPr sz="1500" b="1" spc="20" dirty="0">
                <a:latin typeface="Arial"/>
                <a:cs typeface="Arial"/>
              </a:rPr>
              <a:t> </a:t>
            </a:r>
            <a:r>
              <a:rPr sz="1500" b="1" spc="-15" dirty="0">
                <a:latin typeface="Arial"/>
                <a:cs typeface="Arial"/>
              </a:rPr>
              <a:t>Documents</a:t>
            </a:r>
            <a:endParaRPr sz="1500" dirty="0">
              <a:latin typeface="Arial"/>
              <a:cs typeface="Arial"/>
            </a:endParaRPr>
          </a:p>
          <a:p>
            <a:pPr marL="775335" lvl="1" indent="-153035">
              <a:lnSpc>
                <a:spcPct val="100000"/>
              </a:lnSpc>
              <a:spcBef>
                <a:spcPts val="530"/>
              </a:spcBef>
              <a:buChar char="•"/>
              <a:tabLst>
                <a:tab pos="775970" algn="l"/>
              </a:tabLst>
            </a:pPr>
            <a:r>
              <a:rPr sz="1500" spc="-90" dirty="0">
                <a:latin typeface="Arial"/>
                <a:cs typeface="Arial"/>
              </a:rPr>
              <a:t>ULURP, </a:t>
            </a:r>
            <a:r>
              <a:rPr sz="1500" spc="-10" dirty="0">
                <a:latin typeface="Arial"/>
                <a:cs typeface="Arial"/>
              </a:rPr>
              <a:t>reference standards, best</a:t>
            </a:r>
            <a:r>
              <a:rPr sz="1500" spc="204" dirty="0">
                <a:latin typeface="Arial"/>
                <a:cs typeface="Arial"/>
              </a:rPr>
              <a:t> </a:t>
            </a:r>
            <a:r>
              <a:rPr sz="1500" spc="-5" dirty="0">
                <a:latin typeface="Arial"/>
                <a:cs typeface="Arial"/>
              </a:rPr>
              <a:t>practices</a:t>
            </a:r>
            <a:endParaRPr sz="1500" dirty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450"/>
              </a:spcBef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sz="1500" b="1" spc="-40" dirty="0">
                <a:latin typeface="Arial"/>
                <a:cs typeface="Arial"/>
              </a:rPr>
              <a:t>Available</a:t>
            </a:r>
            <a:r>
              <a:rPr sz="1500" b="1" spc="320" dirty="0">
                <a:latin typeface="Arial"/>
                <a:cs typeface="Arial"/>
              </a:rPr>
              <a:t> </a:t>
            </a:r>
            <a:r>
              <a:rPr sz="1500" b="1" spc="-15" dirty="0">
                <a:latin typeface="Arial"/>
                <a:cs typeface="Arial"/>
              </a:rPr>
              <a:t>Documents</a:t>
            </a:r>
            <a:endParaRPr sz="1500" dirty="0">
              <a:latin typeface="Arial"/>
              <a:cs typeface="Arial"/>
            </a:endParaRPr>
          </a:p>
          <a:p>
            <a:pPr marL="775335" lvl="1" indent="-153035">
              <a:lnSpc>
                <a:spcPct val="100000"/>
              </a:lnSpc>
              <a:spcBef>
                <a:spcPts val="530"/>
              </a:spcBef>
              <a:buChar char="•"/>
              <a:tabLst>
                <a:tab pos="775970" algn="l"/>
              </a:tabLst>
            </a:pPr>
            <a:r>
              <a:rPr sz="1500" spc="-30" dirty="0">
                <a:latin typeface="Arial"/>
                <a:cs typeface="Arial"/>
              </a:rPr>
              <a:t>CPSD, </a:t>
            </a:r>
            <a:r>
              <a:rPr sz="1500" spc="-20" dirty="0">
                <a:latin typeface="Arial"/>
                <a:cs typeface="Arial"/>
              </a:rPr>
              <a:t>surveys, geotechnical </a:t>
            </a:r>
            <a:r>
              <a:rPr sz="1500" spc="5" dirty="0">
                <a:latin typeface="Arial"/>
                <a:cs typeface="Arial"/>
              </a:rPr>
              <a:t>reports,</a:t>
            </a:r>
            <a:r>
              <a:rPr sz="1500" spc="60" dirty="0">
                <a:latin typeface="Arial"/>
                <a:cs typeface="Arial"/>
              </a:rPr>
              <a:t> </a:t>
            </a:r>
            <a:r>
              <a:rPr sz="1500" spc="5" dirty="0">
                <a:latin typeface="Arial"/>
                <a:cs typeface="Arial"/>
              </a:rPr>
              <a:t>etc.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14337" y="471551"/>
            <a:ext cx="1841500" cy="0"/>
          </a:xfrm>
          <a:custGeom>
            <a:avLst/>
            <a:gdLst/>
            <a:ahLst/>
            <a:cxnLst/>
            <a:rect l="l" t="t" r="r" b="b"/>
            <a:pathLst>
              <a:path w="1841500">
                <a:moveTo>
                  <a:pt x="0" y="0"/>
                </a:moveTo>
                <a:lnTo>
                  <a:pt x="1841055" y="0"/>
                </a:lnTo>
              </a:path>
            </a:pathLst>
          </a:custGeom>
          <a:ln w="50800">
            <a:solidFill>
              <a:srgbClr val="FF6E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374967" y="471551"/>
            <a:ext cx="11442065" cy="6078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950" dirty="0"/>
              <a:t>DESIGN</a:t>
            </a:r>
            <a:r>
              <a:rPr lang="en-US" sz="3950" dirty="0"/>
              <a:t>-</a:t>
            </a:r>
            <a:r>
              <a:rPr sz="3950" spc="10" dirty="0"/>
              <a:t>BUILD </a:t>
            </a:r>
            <a:r>
              <a:rPr sz="3950" spc="-10" dirty="0"/>
              <a:t>PROCUREMENT: </a:t>
            </a:r>
            <a:r>
              <a:rPr sz="3950" spc="-35" dirty="0">
                <a:solidFill>
                  <a:schemeClr val="tx1"/>
                </a:solidFill>
              </a:rPr>
              <a:t>STAGE </a:t>
            </a:r>
            <a:r>
              <a:rPr sz="3950" spc="15" dirty="0">
                <a:solidFill>
                  <a:schemeClr val="tx1"/>
                </a:solidFill>
              </a:rPr>
              <a:t>2 </a:t>
            </a:r>
            <a:r>
              <a:rPr sz="3950" spc="5" dirty="0">
                <a:solidFill>
                  <a:schemeClr val="tx1"/>
                </a:solidFill>
              </a:rPr>
              <a:t>-</a:t>
            </a:r>
            <a:r>
              <a:rPr sz="3950" spc="455" dirty="0">
                <a:solidFill>
                  <a:schemeClr val="tx1"/>
                </a:solidFill>
              </a:rPr>
              <a:t> </a:t>
            </a:r>
            <a:r>
              <a:rPr sz="3950" spc="5" dirty="0">
                <a:solidFill>
                  <a:schemeClr val="tx1"/>
                </a:solidFill>
              </a:rPr>
              <a:t>RFP</a:t>
            </a:r>
            <a:endParaRPr sz="3950" dirty="0">
              <a:solidFill>
                <a:schemeClr val="tx1"/>
              </a:solidFill>
            </a:endParaRPr>
          </a:p>
        </p:txBody>
      </p:sp>
      <p:sp>
        <p:nvSpPr>
          <p:cNvPr id="26" name="object 2">
            <a:extLst>
              <a:ext uri="{FF2B5EF4-FFF2-40B4-BE49-F238E27FC236}">
                <a16:creationId xmlns:a16="http://schemas.microsoft.com/office/drawing/2014/main" id="{905BFE1A-D13D-74D0-3839-2D426DF5BC3A}"/>
              </a:ext>
            </a:extLst>
          </p:cNvPr>
          <p:cNvSpPr/>
          <p:nvPr/>
        </p:nvSpPr>
        <p:spPr>
          <a:xfrm>
            <a:off x="996777" y="1888808"/>
            <a:ext cx="10270664" cy="352425"/>
          </a:xfrm>
          <a:custGeom>
            <a:avLst/>
            <a:gdLst/>
            <a:ahLst/>
            <a:cxnLst/>
            <a:rect l="l" t="t" r="r" b="b"/>
            <a:pathLst>
              <a:path w="9201150" h="352425">
                <a:moveTo>
                  <a:pt x="0" y="352425"/>
                </a:moveTo>
                <a:lnTo>
                  <a:pt x="9201150" y="352425"/>
                </a:lnTo>
                <a:lnTo>
                  <a:pt x="9201150" y="0"/>
                </a:lnTo>
                <a:lnTo>
                  <a:pt x="0" y="0"/>
                </a:lnTo>
                <a:lnTo>
                  <a:pt x="0" y="35242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">
            <a:extLst>
              <a:ext uri="{FF2B5EF4-FFF2-40B4-BE49-F238E27FC236}">
                <a16:creationId xmlns:a16="http://schemas.microsoft.com/office/drawing/2014/main" id="{BFE89DED-EA14-5D73-460B-8C20B518EFE2}"/>
              </a:ext>
            </a:extLst>
          </p:cNvPr>
          <p:cNvSpPr/>
          <p:nvPr/>
        </p:nvSpPr>
        <p:spPr>
          <a:xfrm>
            <a:off x="3499866" y="1889932"/>
            <a:ext cx="1351914" cy="352425"/>
          </a:xfrm>
          <a:prstGeom prst="chevron">
            <a:avLst>
              <a:gd name="adj" fmla="val 41892"/>
            </a:avLst>
          </a:pr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4">
            <a:extLst>
              <a:ext uri="{FF2B5EF4-FFF2-40B4-BE49-F238E27FC236}">
                <a16:creationId xmlns:a16="http://schemas.microsoft.com/office/drawing/2014/main" id="{7A27E398-DC1A-F229-14F4-A5CBC092A746}"/>
              </a:ext>
            </a:extLst>
          </p:cNvPr>
          <p:cNvSpPr txBox="1"/>
          <p:nvPr/>
        </p:nvSpPr>
        <p:spPr>
          <a:xfrm>
            <a:off x="1232852" y="1888807"/>
            <a:ext cx="3524313" cy="354583"/>
          </a:xfrm>
          <a:prstGeom prst="rect">
            <a:avLst/>
          </a:prstGeom>
          <a:noFill/>
        </p:spPr>
        <p:txBody>
          <a:bodyPr vert="horz" wrap="square" lIns="0" tIns="87630" rIns="0" bIns="0" rtlCol="0">
            <a:noAutofit/>
          </a:bodyPr>
          <a:lstStyle/>
          <a:p>
            <a:pPr marL="238760">
              <a:lnSpc>
                <a:spcPct val="100000"/>
              </a:lnSpc>
              <a:spcBef>
                <a:spcPts val="690"/>
              </a:spcBef>
              <a:tabLst>
                <a:tab pos="1196340" algn="l"/>
                <a:tab pos="2581910" algn="l"/>
              </a:tabLst>
            </a:pPr>
            <a:r>
              <a:rPr sz="1200" b="1" spc="15" dirty="0">
                <a:solidFill>
                  <a:srgbClr val="FFFFFF"/>
                </a:solidFill>
                <a:latin typeface="Arial"/>
                <a:cs typeface="Arial"/>
              </a:rPr>
              <a:t>RFQ	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Evaluation	Draft</a:t>
            </a:r>
            <a:r>
              <a:rPr sz="12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15" dirty="0">
                <a:solidFill>
                  <a:srgbClr val="FFFFFF"/>
                </a:solidFill>
                <a:latin typeface="Arial"/>
                <a:cs typeface="Arial"/>
              </a:rPr>
              <a:t>RFP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9" name="object 6">
            <a:extLst>
              <a:ext uri="{FF2B5EF4-FFF2-40B4-BE49-F238E27FC236}">
                <a16:creationId xmlns:a16="http://schemas.microsoft.com/office/drawing/2014/main" id="{068919DA-069F-D131-0BD5-3E5790739869}"/>
              </a:ext>
            </a:extLst>
          </p:cNvPr>
          <p:cNvSpPr txBox="1"/>
          <p:nvPr/>
        </p:nvSpPr>
        <p:spPr>
          <a:xfrm>
            <a:off x="5067555" y="1963420"/>
            <a:ext cx="102425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15" dirty="0">
                <a:solidFill>
                  <a:srgbClr val="FFFFFF"/>
                </a:solidFill>
                <a:latin typeface="Arial"/>
                <a:cs typeface="Arial"/>
              </a:rPr>
              <a:t>RFP </a:t>
            </a: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200" b="1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Market</a:t>
            </a:r>
            <a:endParaRPr sz="1200">
              <a:latin typeface="Arial"/>
              <a:cs typeface="Arial"/>
            </a:endParaRPr>
          </a:p>
        </p:txBody>
      </p:sp>
      <p:sp>
        <p:nvSpPr>
          <p:cNvPr id="30" name="object 7">
            <a:extLst>
              <a:ext uri="{FF2B5EF4-FFF2-40B4-BE49-F238E27FC236}">
                <a16:creationId xmlns:a16="http://schemas.microsoft.com/office/drawing/2014/main" id="{D3CF3D14-032C-CCD2-4971-38BBBD586F4D}"/>
              </a:ext>
            </a:extLst>
          </p:cNvPr>
          <p:cNvSpPr/>
          <p:nvPr/>
        </p:nvSpPr>
        <p:spPr>
          <a:xfrm>
            <a:off x="6100192" y="1839036"/>
            <a:ext cx="190500" cy="450376"/>
          </a:xfrm>
          <a:custGeom>
            <a:avLst/>
            <a:gdLst/>
            <a:ahLst/>
            <a:cxnLst/>
            <a:rect l="l" t="t" r="r" b="b"/>
            <a:pathLst>
              <a:path w="190500" h="361950">
                <a:moveTo>
                  <a:pt x="4190" y="0"/>
                </a:moveTo>
                <a:lnTo>
                  <a:pt x="190500" y="178815"/>
                </a:lnTo>
                <a:lnTo>
                  <a:pt x="0" y="36195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8">
            <a:extLst>
              <a:ext uri="{FF2B5EF4-FFF2-40B4-BE49-F238E27FC236}">
                <a16:creationId xmlns:a16="http://schemas.microsoft.com/office/drawing/2014/main" id="{FFA0C2F3-DD19-267D-5669-B3A3CE9A7F48}"/>
              </a:ext>
            </a:extLst>
          </p:cNvPr>
          <p:cNvSpPr txBox="1"/>
          <p:nvPr/>
        </p:nvSpPr>
        <p:spPr>
          <a:xfrm>
            <a:off x="6497067" y="1963420"/>
            <a:ext cx="78168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va</a:t>
            </a:r>
            <a:r>
              <a:rPr sz="1200" b="1" spc="-3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200" b="1" spc="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" b="1" spc="-3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200" b="1" spc="-3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200" b="1" spc="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1200">
              <a:latin typeface="Arial"/>
              <a:cs typeface="Arial"/>
            </a:endParaRPr>
          </a:p>
        </p:txBody>
      </p:sp>
      <p:sp>
        <p:nvSpPr>
          <p:cNvPr id="32" name="object 9">
            <a:extLst>
              <a:ext uri="{FF2B5EF4-FFF2-40B4-BE49-F238E27FC236}">
                <a16:creationId xmlns:a16="http://schemas.microsoft.com/office/drawing/2014/main" id="{7C8FB516-E71F-5215-2707-017095659A8F}"/>
              </a:ext>
            </a:extLst>
          </p:cNvPr>
          <p:cNvSpPr txBox="1"/>
          <p:nvPr/>
        </p:nvSpPr>
        <p:spPr>
          <a:xfrm>
            <a:off x="7851522" y="1963420"/>
            <a:ext cx="68643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Selection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33" name="object 10">
            <a:extLst>
              <a:ext uri="{FF2B5EF4-FFF2-40B4-BE49-F238E27FC236}">
                <a16:creationId xmlns:a16="http://schemas.microsoft.com/office/drawing/2014/main" id="{7215AE8F-F6F3-0B25-E80E-ED1AD38BF7A3}"/>
              </a:ext>
            </a:extLst>
          </p:cNvPr>
          <p:cNvSpPr txBox="1"/>
          <p:nvPr/>
        </p:nvSpPr>
        <p:spPr>
          <a:xfrm>
            <a:off x="9080882" y="1963420"/>
            <a:ext cx="1001394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Conformance</a:t>
            </a:r>
            <a:endParaRPr sz="1200">
              <a:latin typeface="Arial"/>
              <a:cs typeface="Arial"/>
            </a:endParaRPr>
          </a:p>
        </p:txBody>
      </p:sp>
      <p:sp>
        <p:nvSpPr>
          <p:cNvPr id="34" name="object 11">
            <a:extLst>
              <a:ext uri="{FF2B5EF4-FFF2-40B4-BE49-F238E27FC236}">
                <a16:creationId xmlns:a16="http://schemas.microsoft.com/office/drawing/2014/main" id="{5EAD4AF1-A2A3-B161-300C-A6F3E6926344}"/>
              </a:ext>
            </a:extLst>
          </p:cNvPr>
          <p:cNvSpPr txBox="1"/>
          <p:nvPr/>
        </p:nvSpPr>
        <p:spPr>
          <a:xfrm>
            <a:off x="10478517" y="1963420"/>
            <a:ext cx="64389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3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200" b="1" spc="1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200" b="1" spc="-3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act</a:t>
            </a:r>
            <a:endParaRPr sz="1200">
              <a:latin typeface="Arial"/>
              <a:cs typeface="Arial"/>
            </a:endParaRPr>
          </a:p>
        </p:txBody>
      </p:sp>
      <p:sp>
        <p:nvSpPr>
          <p:cNvPr id="35" name="object 12">
            <a:extLst>
              <a:ext uri="{FF2B5EF4-FFF2-40B4-BE49-F238E27FC236}">
                <a16:creationId xmlns:a16="http://schemas.microsoft.com/office/drawing/2014/main" id="{8ABC9E18-BBAD-0B3B-A3BB-CA2AEBBB9B41}"/>
              </a:ext>
            </a:extLst>
          </p:cNvPr>
          <p:cNvSpPr/>
          <p:nvPr/>
        </p:nvSpPr>
        <p:spPr>
          <a:xfrm>
            <a:off x="7452742" y="1839036"/>
            <a:ext cx="190500" cy="450376"/>
          </a:xfrm>
          <a:custGeom>
            <a:avLst/>
            <a:gdLst/>
            <a:ahLst/>
            <a:cxnLst/>
            <a:rect l="l" t="t" r="r" b="b"/>
            <a:pathLst>
              <a:path w="190500" h="361950">
                <a:moveTo>
                  <a:pt x="4191" y="0"/>
                </a:moveTo>
                <a:lnTo>
                  <a:pt x="190500" y="178815"/>
                </a:lnTo>
                <a:lnTo>
                  <a:pt x="0" y="36195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13">
            <a:extLst>
              <a:ext uri="{FF2B5EF4-FFF2-40B4-BE49-F238E27FC236}">
                <a16:creationId xmlns:a16="http://schemas.microsoft.com/office/drawing/2014/main" id="{04440C0C-664E-8ECC-5403-4A6FDABEFE37}"/>
              </a:ext>
            </a:extLst>
          </p:cNvPr>
          <p:cNvSpPr/>
          <p:nvPr/>
        </p:nvSpPr>
        <p:spPr>
          <a:xfrm>
            <a:off x="8795767" y="1839036"/>
            <a:ext cx="190500" cy="450376"/>
          </a:xfrm>
          <a:custGeom>
            <a:avLst/>
            <a:gdLst/>
            <a:ahLst/>
            <a:cxnLst/>
            <a:rect l="l" t="t" r="r" b="b"/>
            <a:pathLst>
              <a:path w="190500" h="361950">
                <a:moveTo>
                  <a:pt x="4191" y="0"/>
                </a:moveTo>
                <a:lnTo>
                  <a:pt x="190500" y="178815"/>
                </a:lnTo>
                <a:lnTo>
                  <a:pt x="0" y="36195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14">
            <a:extLst>
              <a:ext uri="{FF2B5EF4-FFF2-40B4-BE49-F238E27FC236}">
                <a16:creationId xmlns:a16="http://schemas.microsoft.com/office/drawing/2014/main" id="{F93661A9-2CA1-EB26-2A79-ECA9B2830754}"/>
              </a:ext>
            </a:extLst>
          </p:cNvPr>
          <p:cNvSpPr/>
          <p:nvPr/>
        </p:nvSpPr>
        <p:spPr>
          <a:xfrm>
            <a:off x="10138792" y="1839036"/>
            <a:ext cx="190500" cy="450376"/>
          </a:xfrm>
          <a:custGeom>
            <a:avLst/>
            <a:gdLst/>
            <a:ahLst/>
            <a:cxnLst/>
            <a:rect l="l" t="t" r="r" b="b"/>
            <a:pathLst>
              <a:path w="190500" h="361950">
                <a:moveTo>
                  <a:pt x="4191" y="0"/>
                </a:moveTo>
                <a:lnTo>
                  <a:pt x="190500" y="178815"/>
                </a:lnTo>
                <a:lnTo>
                  <a:pt x="0" y="36195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7">
            <a:extLst>
              <a:ext uri="{FF2B5EF4-FFF2-40B4-BE49-F238E27FC236}">
                <a16:creationId xmlns:a16="http://schemas.microsoft.com/office/drawing/2014/main" id="{3B0B6C5F-C083-9FEB-4019-B6DAD82C07FB}"/>
              </a:ext>
            </a:extLst>
          </p:cNvPr>
          <p:cNvSpPr/>
          <p:nvPr/>
        </p:nvSpPr>
        <p:spPr>
          <a:xfrm>
            <a:off x="2014474" y="1839036"/>
            <a:ext cx="190500" cy="450376"/>
          </a:xfrm>
          <a:custGeom>
            <a:avLst/>
            <a:gdLst/>
            <a:ahLst/>
            <a:cxnLst/>
            <a:rect l="l" t="t" r="r" b="b"/>
            <a:pathLst>
              <a:path w="190500" h="361950">
                <a:moveTo>
                  <a:pt x="4190" y="0"/>
                </a:moveTo>
                <a:lnTo>
                  <a:pt x="190500" y="178815"/>
                </a:lnTo>
                <a:lnTo>
                  <a:pt x="0" y="36195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15">
            <a:extLst>
              <a:ext uri="{FF2B5EF4-FFF2-40B4-BE49-F238E27FC236}">
                <a16:creationId xmlns:a16="http://schemas.microsoft.com/office/drawing/2014/main" id="{7D94DEBC-B47F-8E3C-9E35-CB2F39B496D4}"/>
              </a:ext>
            </a:extLst>
          </p:cNvPr>
          <p:cNvSpPr txBox="1"/>
          <p:nvPr/>
        </p:nvSpPr>
        <p:spPr>
          <a:xfrm>
            <a:off x="4356672" y="1311600"/>
            <a:ext cx="800986" cy="35458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R="160020" algn="ctr">
              <a:lnSpc>
                <a:spcPct val="100000"/>
              </a:lnSpc>
              <a:spcBef>
                <a:spcPts val="125"/>
              </a:spcBef>
            </a:pPr>
            <a:r>
              <a:rPr sz="1100" spc="25" dirty="0">
                <a:solidFill>
                  <a:srgbClr val="585858"/>
                </a:solidFill>
                <a:latin typeface="Arial"/>
                <a:cs typeface="Arial"/>
              </a:rPr>
              <a:t>R</a:t>
            </a:r>
            <a:r>
              <a:rPr sz="1100" dirty="0">
                <a:solidFill>
                  <a:srgbClr val="585858"/>
                </a:solidFill>
                <a:latin typeface="Arial"/>
                <a:cs typeface="Arial"/>
              </a:rPr>
              <a:t>F</a:t>
            </a:r>
            <a:r>
              <a:rPr sz="1100" spc="15" dirty="0">
                <a:solidFill>
                  <a:srgbClr val="585858"/>
                </a:solidFill>
                <a:latin typeface="Arial"/>
                <a:cs typeface="Arial"/>
              </a:rPr>
              <a:t>P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sz="1100" spc="25" dirty="0">
                <a:solidFill>
                  <a:srgbClr val="585858"/>
                </a:solidFill>
                <a:latin typeface="Arial"/>
                <a:cs typeface="Arial"/>
              </a:rPr>
              <a:t>R</a:t>
            </a:r>
            <a:r>
              <a:rPr sz="1100" spc="-15" dirty="0">
                <a:solidFill>
                  <a:srgbClr val="585858"/>
                </a:solidFill>
                <a:latin typeface="Arial"/>
                <a:cs typeface="Arial"/>
              </a:rPr>
              <a:t>e</a:t>
            </a:r>
            <a:r>
              <a:rPr sz="1100" spc="-20" dirty="0">
                <a:solidFill>
                  <a:srgbClr val="585858"/>
                </a:solidFill>
                <a:latin typeface="Arial"/>
                <a:cs typeface="Arial"/>
              </a:rPr>
              <a:t>l</a:t>
            </a:r>
            <a:r>
              <a:rPr sz="1100" spc="-15" dirty="0">
                <a:solidFill>
                  <a:srgbClr val="585858"/>
                </a:solidFill>
                <a:latin typeface="Arial"/>
                <a:cs typeface="Arial"/>
              </a:rPr>
              <a:t>ea</a:t>
            </a:r>
            <a:r>
              <a:rPr sz="1100" spc="45" dirty="0">
                <a:solidFill>
                  <a:srgbClr val="585858"/>
                </a:solidFill>
                <a:latin typeface="Arial"/>
                <a:cs typeface="Arial"/>
              </a:rPr>
              <a:t>s</a:t>
            </a:r>
            <a:r>
              <a:rPr sz="1100" spc="-15" dirty="0">
                <a:solidFill>
                  <a:srgbClr val="585858"/>
                </a:solidFill>
                <a:latin typeface="Arial"/>
                <a:cs typeface="Arial"/>
              </a:rPr>
              <a:t>e</a:t>
            </a:r>
            <a:r>
              <a:rPr sz="1100" spc="15" dirty="0">
                <a:solidFill>
                  <a:srgbClr val="585858"/>
                </a:solidFill>
                <a:latin typeface="Arial"/>
                <a:cs typeface="Arial"/>
              </a:rPr>
              <a:t>d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249E4BE7-3FB0-4975-30CE-C598F16A24DD}"/>
              </a:ext>
            </a:extLst>
          </p:cNvPr>
          <p:cNvSpPr txBox="1"/>
          <p:nvPr/>
        </p:nvSpPr>
        <p:spPr>
          <a:xfrm>
            <a:off x="11184001" y="6434454"/>
            <a:ext cx="198374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dirty="0">
                <a:solidFill>
                  <a:srgbClr val="888888"/>
                </a:solidFill>
                <a:latin typeface="Calibri"/>
                <a:cs typeface="Calibri"/>
              </a:rPr>
              <a:t>12</a:t>
            </a:r>
            <a:endParaRPr sz="1200" dirty="0"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object 14">
            <a:extLst>
              <a:ext uri="{FF2B5EF4-FFF2-40B4-BE49-F238E27FC236}">
                <a16:creationId xmlns:a16="http://schemas.microsoft.com/office/drawing/2014/main" id="{3B4E9CA0-3EC2-CF81-962A-2256D681F52A}"/>
              </a:ext>
            </a:extLst>
          </p:cNvPr>
          <p:cNvSpPr/>
          <p:nvPr/>
        </p:nvSpPr>
        <p:spPr>
          <a:xfrm>
            <a:off x="4694810" y="1682012"/>
            <a:ext cx="0" cy="196850"/>
          </a:xfrm>
          <a:custGeom>
            <a:avLst/>
            <a:gdLst/>
            <a:ahLst/>
            <a:cxnLst/>
            <a:rect l="l" t="t" r="r" b="b"/>
            <a:pathLst>
              <a:path h="196850">
                <a:moveTo>
                  <a:pt x="0" y="0"/>
                </a:moveTo>
                <a:lnTo>
                  <a:pt x="0" y="19685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15">
            <a:extLst>
              <a:ext uri="{FF2B5EF4-FFF2-40B4-BE49-F238E27FC236}">
                <a16:creationId xmlns:a16="http://schemas.microsoft.com/office/drawing/2014/main" id="{001FA15E-7D23-DE18-6F2F-78E48BECDEB8}"/>
              </a:ext>
            </a:extLst>
          </p:cNvPr>
          <p:cNvSpPr txBox="1"/>
          <p:nvPr/>
        </p:nvSpPr>
        <p:spPr>
          <a:xfrm>
            <a:off x="4356672" y="1311600"/>
            <a:ext cx="800986" cy="35458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R="160020" algn="ctr">
              <a:lnSpc>
                <a:spcPct val="100000"/>
              </a:lnSpc>
              <a:spcBef>
                <a:spcPts val="125"/>
              </a:spcBef>
            </a:pPr>
            <a:r>
              <a:rPr sz="1100" spc="25" dirty="0">
                <a:solidFill>
                  <a:srgbClr val="585858"/>
                </a:solidFill>
                <a:latin typeface="Arial"/>
                <a:cs typeface="Arial"/>
              </a:rPr>
              <a:t>R</a:t>
            </a:r>
            <a:r>
              <a:rPr sz="1100" dirty="0">
                <a:solidFill>
                  <a:srgbClr val="585858"/>
                </a:solidFill>
                <a:latin typeface="Arial"/>
                <a:cs typeface="Arial"/>
              </a:rPr>
              <a:t>F</a:t>
            </a:r>
            <a:r>
              <a:rPr sz="1100" spc="15" dirty="0">
                <a:solidFill>
                  <a:srgbClr val="585858"/>
                </a:solidFill>
                <a:latin typeface="Arial"/>
                <a:cs typeface="Arial"/>
              </a:rPr>
              <a:t>P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sz="1100" spc="25" dirty="0">
                <a:solidFill>
                  <a:srgbClr val="585858"/>
                </a:solidFill>
                <a:latin typeface="Arial"/>
                <a:cs typeface="Arial"/>
              </a:rPr>
              <a:t>R</a:t>
            </a:r>
            <a:r>
              <a:rPr sz="1100" spc="-15" dirty="0">
                <a:solidFill>
                  <a:srgbClr val="585858"/>
                </a:solidFill>
                <a:latin typeface="Arial"/>
                <a:cs typeface="Arial"/>
              </a:rPr>
              <a:t>e</a:t>
            </a:r>
            <a:r>
              <a:rPr sz="1100" spc="-20" dirty="0">
                <a:solidFill>
                  <a:srgbClr val="585858"/>
                </a:solidFill>
                <a:latin typeface="Arial"/>
                <a:cs typeface="Arial"/>
              </a:rPr>
              <a:t>l</a:t>
            </a:r>
            <a:r>
              <a:rPr sz="1100" spc="-15" dirty="0">
                <a:solidFill>
                  <a:srgbClr val="585858"/>
                </a:solidFill>
                <a:latin typeface="Arial"/>
                <a:cs typeface="Arial"/>
              </a:rPr>
              <a:t>ea</a:t>
            </a:r>
            <a:r>
              <a:rPr sz="1100" spc="45" dirty="0">
                <a:solidFill>
                  <a:srgbClr val="585858"/>
                </a:solidFill>
                <a:latin typeface="Arial"/>
                <a:cs typeface="Arial"/>
              </a:rPr>
              <a:t>s</a:t>
            </a:r>
            <a:r>
              <a:rPr sz="1100" spc="-15" dirty="0">
                <a:solidFill>
                  <a:srgbClr val="585858"/>
                </a:solidFill>
                <a:latin typeface="Arial"/>
                <a:cs typeface="Arial"/>
              </a:rPr>
              <a:t>e</a:t>
            </a:r>
            <a:r>
              <a:rPr sz="1100" spc="15" dirty="0">
                <a:solidFill>
                  <a:srgbClr val="585858"/>
                </a:solidFill>
                <a:latin typeface="Arial"/>
                <a:cs typeface="Arial"/>
              </a:rPr>
              <a:t>d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122829" y="1718383"/>
            <a:ext cx="0" cy="196850"/>
          </a:xfrm>
          <a:custGeom>
            <a:avLst/>
            <a:gdLst/>
            <a:ahLst/>
            <a:cxnLst/>
            <a:rect l="l" t="t" r="r" b="b"/>
            <a:pathLst>
              <a:path h="196850">
                <a:moveTo>
                  <a:pt x="0" y="0"/>
                </a:moveTo>
                <a:lnTo>
                  <a:pt x="0" y="19685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 txBox="1"/>
          <p:nvPr/>
        </p:nvSpPr>
        <p:spPr>
          <a:xfrm>
            <a:off x="5793518" y="1310649"/>
            <a:ext cx="649605" cy="3465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3200" marR="5080" indent="-190500">
              <a:lnSpc>
                <a:spcPct val="102499"/>
              </a:lnSpc>
              <a:spcBef>
                <a:spcPts val="95"/>
              </a:spcBef>
            </a:pPr>
            <a:r>
              <a:rPr sz="1100" spc="10" dirty="0">
                <a:solidFill>
                  <a:srgbClr val="585858"/>
                </a:solidFill>
                <a:latin typeface="Arial"/>
                <a:cs typeface="Arial"/>
              </a:rPr>
              <a:t>Pr</a:t>
            </a:r>
            <a:r>
              <a:rPr sz="1100" spc="-15" dirty="0">
                <a:solidFill>
                  <a:srgbClr val="585858"/>
                </a:solidFill>
                <a:latin typeface="Arial"/>
                <a:cs typeface="Arial"/>
              </a:rPr>
              <a:t>opo</a:t>
            </a:r>
            <a:r>
              <a:rPr sz="1100" spc="45" dirty="0">
                <a:solidFill>
                  <a:srgbClr val="585858"/>
                </a:solidFill>
                <a:latin typeface="Arial"/>
                <a:cs typeface="Arial"/>
              </a:rPr>
              <a:t>s</a:t>
            </a:r>
            <a:r>
              <a:rPr sz="1100" spc="-15" dirty="0">
                <a:solidFill>
                  <a:srgbClr val="585858"/>
                </a:solidFill>
                <a:latin typeface="Arial"/>
                <a:cs typeface="Arial"/>
              </a:rPr>
              <a:t>a</a:t>
            </a:r>
            <a:r>
              <a:rPr sz="1100" spc="-20" dirty="0">
                <a:solidFill>
                  <a:srgbClr val="585858"/>
                </a:solidFill>
                <a:latin typeface="Arial"/>
                <a:cs typeface="Arial"/>
              </a:rPr>
              <a:t>l</a:t>
            </a:r>
            <a:r>
              <a:rPr sz="1100" spc="5" dirty="0">
                <a:solidFill>
                  <a:srgbClr val="585858"/>
                </a:solidFill>
                <a:latin typeface="Arial"/>
                <a:cs typeface="Arial"/>
              </a:rPr>
              <a:t>s </a:t>
            </a:r>
            <a:r>
              <a:rPr sz="1100" spc="10" dirty="0">
                <a:solidFill>
                  <a:srgbClr val="585858"/>
                </a:solidFill>
                <a:latin typeface="Arial"/>
                <a:cs typeface="Arial"/>
              </a:rPr>
              <a:t>Due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96777" y="2470741"/>
            <a:ext cx="3735704" cy="1503617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228600" indent="-228600">
              <a:spcBef>
                <a:spcPts val="625"/>
              </a:spcBef>
              <a:buFontTx/>
              <a:buChar char="•"/>
            </a:pPr>
            <a:r>
              <a:rPr lang="en-US" sz="1500" b="1" spc="-20" dirty="0">
                <a:solidFill>
                  <a:srgbClr val="0D0D0D"/>
                </a:solidFill>
                <a:latin typeface="Arial"/>
                <a:cs typeface="Arial"/>
              </a:rPr>
              <a:t>Collaborative </a:t>
            </a:r>
            <a:r>
              <a:rPr lang="en-US" sz="1500" b="1" spc="-30" dirty="0">
                <a:solidFill>
                  <a:srgbClr val="0D0D0D"/>
                </a:solidFill>
                <a:latin typeface="Arial"/>
                <a:cs typeface="Arial"/>
              </a:rPr>
              <a:t>Dialog</a:t>
            </a:r>
            <a:r>
              <a:rPr lang="en-US" sz="1500" b="1" spc="-70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lang="en-US" sz="1500" b="1" spc="-10" dirty="0">
                <a:solidFill>
                  <a:srgbClr val="0D0D0D"/>
                </a:solidFill>
                <a:latin typeface="Arial"/>
                <a:cs typeface="Arial"/>
              </a:rPr>
              <a:t>Meetings</a:t>
            </a:r>
            <a:endParaRPr lang="en-US" sz="1500" spc="-25" dirty="0">
              <a:solidFill>
                <a:srgbClr val="0D0D0D"/>
              </a:solidFill>
              <a:latin typeface="Arial"/>
              <a:cs typeface="Arial"/>
            </a:endParaRPr>
          </a:p>
          <a:p>
            <a:pPr marL="851535" indent="-228600">
              <a:lnSpc>
                <a:spcPct val="100000"/>
              </a:lnSpc>
              <a:spcBef>
                <a:spcPts val="625"/>
              </a:spcBef>
              <a:buChar char="•"/>
              <a:tabLst>
                <a:tab pos="850900" algn="l"/>
                <a:tab pos="851535" algn="l"/>
              </a:tabLst>
            </a:pPr>
            <a:r>
              <a:rPr sz="1500" spc="-25" dirty="0">
                <a:solidFill>
                  <a:srgbClr val="0D0D0D"/>
                </a:solidFill>
                <a:latin typeface="Arial"/>
                <a:cs typeface="Arial"/>
              </a:rPr>
              <a:t>Confidential</a:t>
            </a:r>
            <a:endParaRPr sz="1500" dirty="0">
              <a:latin typeface="Arial"/>
              <a:cs typeface="Arial"/>
            </a:endParaRPr>
          </a:p>
          <a:p>
            <a:pPr marL="851535" indent="-228600">
              <a:lnSpc>
                <a:spcPct val="100000"/>
              </a:lnSpc>
              <a:spcBef>
                <a:spcPts val="525"/>
              </a:spcBef>
              <a:buChar char="•"/>
              <a:tabLst>
                <a:tab pos="850900" algn="l"/>
                <a:tab pos="851535" algn="l"/>
              </a:tabLst>
            </a:pPr>
            <a:r>
              <a:rPr sz="1500" spc="-30" dirty="0">
                <a:solidFill>
                  <a:srgbClr val="0D0D0D"/>
                </a:solidFill>
                <a:latin typeface="Arial"/>
                <a:cs typeface="Arial"/>
              </a:rPr>
              <a:t>Design, </a:t>
            </a:r>
            <a:r>
              <a:rPr sz="1500" spc="-25" dirty="0">
                <a:solidFill>
                  <a:srgbClr val="0D0D0D"/>
                </a:solidFill>
                <a:latin typeface="Arial"/>
                <a:cs typeface="Arial"/>
              </a:rPr>
              <a:t>technical,</a:t>
            </a:r>
            <a:r>
              <a:rPr sz="1500" spc="55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1500" spc="-20" dirty="0">
                <a:solidFill>
                  <a:srgbClr val="0D0D0D"/>
                </a:solidFill>
                <a:latin typeface="Arial"/>
                <a:cs typeface="Arial"/>
              </a:rPr>
              <a:t>legal</a:t>
            </a:r>
            <a:endParaRPr sz="1500" dirty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455"/>
              </a:spcBef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sz="1500" b="1" spc="-25" dirty="0">
                <a:solidFill>
                  <a:srgbClr val="0D0D0D"/>
                </a:solidFill>
                <a:latin typeface="Arial"/>
                <a:cs typeface="Arial"/>
              </a:rPr>
              <a:t>R</a:t>
            </a:r>
            <a:r>
              <a:rPr lang="en-US" sz="1500" b="1" spc="-25" dirty="0">
                <a:solidFill>
                  <a:srgbClr val="0D0D0D"/>
                </a:solidFill>
                <a:latin typeface="Arial"/>
                <a:cs typeface="Arial"/>
              </a:rPr>
              <a:t>equest </a:t>
            </a:r>
            <a:r>
              <a:rPr sz="1500" b="1" spc="-25" dirty="0">
                <a:solidFill>
                  <a:srgbClr val="0D0D0D"/>
                </a:solidFill>
                <a:latin typeface="Arial"/>
                <a:cs typeface="Arial"/>
              </a:rPr>
              <a:t>F</a:t>
            </a:r>
            <a:r>
              <a:rPr lang="en-US" sz="1500" b="1" spc="-25" dirty="0">
                <a:solidFill>
                  <a:srgbClr val="0D0D0D"/>
                </a:solidFill>
                <a:latin typeface="Arial"/>
                <a:cs typeface="Arial"/>
              </a:rPr>
              <a:t>or </a:t>
            </a:r>
            <a:r>
              <a:rPr sz="1500" b="1" spc="-25" dirty="0">
                <a:solidFill>
                  <a:srgbClr val="0D0D0D"/>
                </a:solidFill>
                <a:latin typeface="Arial"/>
                <a:cs typeface="Arial"/>
              </a:rPr>
              <a:t>I</a:t>
            </a:r>
            <a:r>
              <a:rPr lang="en-US" sz="1500" b="1" spc="-25" dirty="0">
                <a:solidFill>
                  <a:srgbClr val="0D0D0D"/>
                </a:solidFill>
                <a:latin typeface="Arial"/>
                <a:cs typeface="Arial"/>
              </a:rPr>
              <a:t>nformation (RFIs)</a:t>
            </a:r>
            <a:endParaRPr sz="1500" dirty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530"/>
              </a:spcBef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sz="1500" b="1" spc="-20" dirty="0">
                <a:solidFill>
                  <a:srgbClr val="0D0D0D"/>
                </a:solidFill>
                <a:latin typeface="Arial"/>
                <a:cs typeface="Arial"/>
              </a:rPr>
              <a:t>Alternative Technical </a:t>
            </a:r>
            <a:r>
              <a:rPr sz="1500" b="1" spc="-15" dirty="0">
                <a:solidFill>
                  <a:srgbClr val="0D0D0D"/>
                </a:solidFill>
                <a:latin typeface="Arial"/>
                <a:cs typeface="Arial"/>
              </a:rPr>
              <a:t>Concepts</a:t>
            </a:r>
            <a:r>
              <a:rPr sz="1500" b="1" spc="-100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1500" b="1" spc="-30" dirty="0">
                <a:solidFill>
                  <a:srgbClr val="0D0D0D"/>
                </a:solidFill>
                <a:latin typeface="Arial"/>
                <a:cs typeface="Arial"/>
              </a:rPr>
              <a:t>(ATCs)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14337" y="471551"/>
            <a:ext cx="1841500" cy="0"/>
          </a:xfrm>
          <a:custGeom>
            <a:avLst/>
            <a:gdLst/>
            <a:ahLst/>
            <a:cxnLst/>
            <a:rect l="l" t="t" r="r" b="b"/>
            <a:pathLst>
              <a:path w="1841500">
                <a:moveTo>
                  <a:pt x="0" y="0"/>
                </a:moveTo>
                <a:lnTo>
                  <a:pt x="1841055" y="0"/>
                </a:lnTo>
              </a:path>
            </a:pathLst>
          </a:custGeom>
          <a:ln w="50800">
            <a:solidFill>
              <a:srgbClr val="FF6E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374967" y="471551"/>
            <a:ext cx="11442065" cy="624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950" dirty="0"/>
              <a:t>DESIGN</a:t>
            </a:r>
            <a:r>
              <a:rPr lang="en-US" sz="3950" dirty="0"/>
              <a:t>-</a:t>
            </a:r>
            <a:r>
              <a:rPr sz="3950" spc="10" dirty="0"/>
              <a:t>BUILD </a:t>
            </a:r>
            <a:r>
              <a:rPr sz="3950" spc="-10" dirty="0"/>
              <a:t>PROCUREMENT: </a:t>
            </a:r>
            <a:r>
              <a:rPr sz="3950" spc="-35" dirty="0">
                <a:solidFill>
                  <a:schemeClr val="tx1"/>
                </a:solidFill>
              </a:rPr>
              <a:t>STAGE </a:t>
            </a:r>
            <a:r>
              <a:rPr sz="3950" spc="15" dirty="0">
                <a:solidFill>
                  <a:schemeClr val="tx1"/>
                </a:solidFill>
              </a:rPr>
              <a:t>2 </a:t>
            </a:r>
            <a:r>
              <a:rPr sz="3950" spc="5" dirty="0">
                <a:solidFill>
                  <a:schemeClr val="tx1"/>
                </a:solidFill>
              </a:rPr>
              <a:t>-</a:t>
            </a:r>
            <a:r>
              <a:rPr sz="3950" spc="455" dirty="0">
                <a:solidFill>
                  <a:schemeClr val="tx1"/>
                </a:solidFill>
              </a:rPr>
              <a:t> </a:t>
            </a:r>
            <a:r>
              <a:rPr sz="3950" spc="5" dirty="0">
                <a:solidFill>
                  <a:schemeClr val="tx1"/>
                </a:solidFill>
              </a:rPr>
              <a:t>RFP</a:t>
            </a:r>
            <a:endParaRPr sz="3950" dirty="0">
              <a:solidFill>
                <a:schemeClr val="tx1"/>
              </a:solidFill>
            </a:endParaRPr>
          </a:p>
        </p:txBody>
      </p:sp>
      <p:sp>
        <p:nvSpPr>
          <p:cNvPr id="30" name="object 2">
            <a:extLst>
              <a:ext uri="{FF2B5EF4-FFF2-40B4-BE49-F238E27FC236}">
                <a16:creationId xmlns:a16="http://schemas.microsoft.com/office/drawing/2014/main" id="{7C770CD2-B27C-7DC7-E39A-9F075C44DFE9}"/>
              </a:ext>
            </a:extLst>
          </p:cNvPr>
          <p:cNvSpPr/>
          <p:nvPr/>
        </p:nvSpPr>
        <p:spPr>
          <a:xfrm>
            <a:off x="996777" y="1888808"/>
            <a:ext cx="10270664" cy="352425"/>
          </a:xfrm>
          <a:custGeom>
            <a:avLst/>
            <a:gdLst/>
            <a:ahLst/>
            <a:cxnLst/>
            <a:rect l="l" t="t" r="r" b="b"/>
            <a:pathLst>
              <a:path w="9201150" h="352425">
                <a:moveTo>
                  <a:pt x="0" y="352425"/>
                </a:moveTo>
                <a:lnTo>
                  <a:pt x="9201150" y="352425"/>
                </a:lnTo>
                <a:lnTo>
                  <a:pt x="9201150" y="0"/>
                </a:lnTo>
                <a:lnTo>
                  <a:pt x="0" y="0"/>
                </a:lnTo>
                <a:lnTo>
                  <a:pt x="0" y="35242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2">
            <a:extLst>
              <a:ext uri="{FF2B5EF4-FFF2-40B4-BE49-F238E27FC236}">
                <a16:creationId xmlns:a16="http://schemas.microsoft.com/office/drawing/2014/main" id="{309C3CBB-B623-3244-757D-0445CE8BB184}"/>
              </a:ext>
            </a:extLst>
          </p:cNvPr>
          <p:cNvSpPr/>
          <p:nvPr/>
        </p:nvSpPr>
        <p:spPr>
          <a:xfrm>
            <a:off x="4694810" y="1889932"/>
            <a:ext cx="1576195" cy="352425"/>
          </a:xfrm>
          <a:prstGeom prst="chevron">
            <a:avLst>
              <a:gd name="adj" fmla="val 41892"/>
            </a:avLst>
          </a:pr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4">
            <a:extLst>
              <a:ext uri="{FF2B5EF4-FFF2-40B4-BE49-F238E27FC236}">
                <a16:creationId xmlns:a16="http://schemas.microsoft.com/office/drawing/2014/main" id="{109E36BC-E8D8-9F73-9165-7C1A61603609}"/>
              </a:ext>
            </a:extLst>
          </p:cNvPr>
          <p:cNvSpPr txBox="1"/>
          <p:nvPr/>
        </p:nvSpPr>
        <p:spPr>
          <a:xfrm>
            <a:off x="1232852" y="1888807"/>
            <a:ext cx="3524313" cy="354583"/>
          </a:xfrm>
          <a:prstGeom prst="rect">
            <a:avLst/>
          </a:prstGeom>
          <a:noFill/>
        </p:spPr>
        <p:txBody>
          <a:bodyPr vert="horz" wrap="square" lIns="0" tIns="87630" rIns="0" bIns="0" rtlCol="0">
            <a:noAutofit/>
          </a:bodyPr>
          <a:lstStyle/>
          <a:p>
            <a:pPr marL="238760">
              <a:lnSpc>
                <a:spcPct val="100000"/>
              </a:lnSpc>
              <a:spcBef>
                <a:spcPts val="690"/>
              </a:spcBef>
              <a:tabLst>
                <a:tab pos="1196340" algn="l"/>
                <a:tab pos="2581910" algn="l"/>
              </a:tabLst>
            </a:pPr>
            <a:r>
              <a:rPr sz="1200" b="1" spc="15" dirty="0">
                <a:solidFill>
                  <a:srgbClr val="FFFFFF"/>
                </a:solidFill>
                <a:latin typeface="Arial"/>
                <a:cs typeface="Arial"/>
              </a:rPr>
              <a:t>RFQ	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Evaluation	Draft</a:t>
            </a:r>
            <a:r>
              <a:rPr sz="12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15" dirty="0">
                <a:solidFill>
                  <a:srgbClr val="FFFFFF"/>
                </a:solidFill>
                <a:latin typeface="Arial"/>
                <a:cs typeface="Arial"/>
              </a:rPr>
              <a:t>RFP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33" name="object 6">
            <a:extLst>
              <a:ext uri="{FF2B5EF4-FFF2-40B4-BE49-F238E27FC236}">
                <a16:creationId xmlns:a16="http://schemas.microsoft.com/office/drawing/2014/main" id="{FB2B25DD-BF7C-F0F7-6D6F-784081E229E1}"/>
              </a:ext>
            </a:extLst>
          </p:cNvPr>
          <p:cNvSpPr txBox="1"/>
          <p:nvPr/>
        </p:nvSpPr>
        <p:spPr>
          <a:xfrm>
            <a:off x="5067555" y="1963420"/>
            <a:ext cx="102425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15" dirty="0">
                <a:solidFill>
                  <a:srgbClr val="FFFFFF"/>
                </a:solidFill>
                <a:latin typeface="Arial"/>
                <a:cs typeface="Arial"/>
              </a:rPr>
              <a:t>RFP </a:t>
            </a: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200" b="1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Market</a:t>
            </a:r>
            <a:endParaRPr sz="1200">
              <a:latin typeface="Arial"/>
              <a:cs typeface="Arial"/>
            </a:endParaRPr>
          </a:p>
        </p:txBody>
      </p:sp>
      <p:sp>
        <p:nvSpPr>
          <p:cNvPr id="34" name="object 7">
            <a:extLst>
              <a:ext uri="{FF2B5EF4-FFF2-40B4-BE49-F238E27FC236}">
                <a16:creationId xmlns:a16="http://schemas.microsoft.com/office/drawing/2014/main" id="{0C924B9E-0579-5163-820E-ECBEB22D9F7E}"/>
              </a:ext>
            </a:extLst>
          </p:cNvPr>
          <p:cNvSpPr/>
          <p:nvPr/>
        </p:nvSpPr>
        <p:spPr>
          <a:xfrm>
            <a:off x="3461767" y="1839036"/>
            <a:ext cx="190500" cy="450376"/>
          </a:xfrm>
          <a:custGeom>
            <a:avLst/>
            <a:gdLst/>
            <a:ahLst/>
            <a:cxnLst/>
            <a:rect l="l" t="t" r="r" b="b"/>
            <a:pathLst>
              <a:path w="190500" h="361950">
                <a:moveTo>
                  <a:pt x="4190" y="0"/>
                </a:moveTo>
                <a:lnTo>
                  <a:pt x="190500" y="178815"/>
                </a:lnTo>
                <a:lnTo>
                  <a:pt x="0" y="36195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8">
            <a:extLst>
              <a:ext uri="{FF2B5EF4-FFF2-40B4-BE49-F238E27FC236}">
                <a16:creationId xmlns:a16="http://schemas.microsoft.com/office/drawing/2014/main" id="{BE5D81FB-F5F6-C448-73C6-D382EA925BFF}"/>
              </a:ext>
            </a:extLst>
          </p:cNvPr>
          <p:cNvSpPr txBox="1"/>
          <p:nvPr/>
        </p:nvSpPr>
        <p:spPr>
          <a:xfrm>
            <a:off x="6497067" y="1963420"/>
            <a:ext cx="78168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va</a:t>
            </a:r>
            <a:r>
              <a:rPr sz="1200" b="1" spc="-3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200" b="1" spc="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" b="1" spc="-3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200" b="1" spc="-3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200" b="1" spc="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1200">
              <a:latin typeface="Arial"/>
              <a:cs typeface="Arial"/>
            </a:endParaRPr>
          </a:p>
        </p:txBody>
      </p:sp>
      <p:sp>
        <p:nvSpPr>
          <p:cNvPr id="36" name="object 9">
            <a:extLst>
              <a:ext uri="{FF2B5EF4-FFF2-40B4-BE49-F238E27FC236}">
                <a16:creationId xmlns:a16="http://schemas.microsoft.com/office/drawing/2014/main" id="{C512C47D-A94D-DD15-3AF3-7BDD05A44C8E}"/>
              </a:ext>
            </a:extLst>
          </p:cNvPr>
          <p:cNvSpPr txBox="1"/>
          <p:nvPr/>
        </p:nvSpPr>
        <p:spPr>
          <a:xfrm>
            <a:off x="7851522" y="1963420"/>
            <a:ext cx="68643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Selection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37" name="object 10">
            <a:extLst>
              <a:ext uri="{FF2B5EF4-FFF2-40B4-BE49-F238E27FC236}">
                <a16:creationId xmlns:a16="http://schemas.microsoft.com/office/drawing/2014/main" id="{A9523C95-C521-943F-18DC-EFD8986E3F71}"/>
              </a:ext>
            </a:extLst>
          </p:cNvPr>
          <p:cNvSpPr txBox="1"/>
          <p:nvPr/>
        </p:nvSpPr>
        <p:spPr>
          <a:xfrm>
            <a:off x="9080882" y="1963420"/>
            <a:ext cx="1001394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Conformance</a:t>
            </a:r>
            <a:endParaRPr sz="1200">
              <a:latin typeface="Arial"/>
              <a:cs typeface="Arial"/>
            </a:endParaRPr>
          </a:p>
        </p:txBody>
      </p:sp>
      <p:sp>
        <p:nvSpPr>
          <p:cNvPr id="38" name="object 11">
            <a:extLst>
              <a:ext uri="{FF2B5EF4-FFF2-40B4-BE49-F238E27FC236}">
                <a16:creationId xmlns:a16="http://schemas.microsoft.com/office/drawing/2014/main" id="{55D5EA28-19B5-6719-19C3-F899ED12D6FB}"/>
              </a:ext>
            </a:extLst>
          </p:cNvPr>
          <p:cNvSpPr txBox="1"/>
          <p:nvPr/>
        </p:nvSpPr>
        <p:spPr>
          <a:xfrm>
            <a:off x="10478517" y="1963420"/>
            <a:ext cx="64389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3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200" b="1" spc="1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200" b="1" spc="-3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act</a:t>
            </a:r>
            <a:endParaRPr sz="1200">
              <a:latin typeface="Arial"/>
              <a:cs typeface="Arial"/>
            </a:endParaRPr>
          </a:p>
        </p:txBody>
      </p:sp>
      <p:sp>
        <p:nvSpPr>
          <p:cNvPr id="39" name="object 12">
            <a:extLst>
              <a:ext uri="{FF2B5EF4-FFF2-40B4-BE49-F238E27FC236}">
                <a16:creationId xmlns:a16="http://schemas.microsoft.com/office/drawing/2014/main" id="{5AFDBD56-5F85-CEB6-5CAC-1ABB6E072894}"/>
              </a:ext>
            </a:extLst>
          </p:cNvPr>
          <p:cNvSpPr/>
          <p:nvPr/>
        </p:nvSpPr>
        <p:spPr>
          <a:xfrm>
            <a:off x="7452742" y="1839036"/>
            <a:ext cx="190500" cy="450376"/>
          </a:xfrm>
          <a:custGeom>
            <a:avLst/>
            <a:gdLst/>
            <a:ahLst/>
            <a:cxnLst/>
            <a:rect l="l" t="t" r="r" b="b"/>
            <a:pathLst>
              <a:path w="190500" h="361950">
                <a:moveTo>
                  <a:pt x="4191" y="0"/>
                </a:moveTo>
                <a:lnTo>
                  <a:pt x="190500" y="178815"/>
                </a:lnTo>
                <a:lnTo>
                  <a:pt x="0" y="36195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13">
            <a:extLst>
              <a:ext uri="{FF2B5EF4-FFF2-40B4-BE49-F238E27FC236}">
                <a16:creationId xmlns:a16="http://schemas.microsoft.com/office/drawing/2014/main" id="{37908925-3D9A-2F25-3231-2B6F7746AD61}"/>
              </a:ext>
            </a:extLst>
          </p:cNvPr>
          <p:cNvSpPr/>
          <p:nvPr/>
        </p:nvSpPr>
        <p:spPr>
          <a:xfrm>
            <a:off x="8795767" y="1839036"/>
            <a:ext cx="190500" cy="450376"/>
          </a:xfrm>
          <a:custGeom>
            <a:avLst/>
            <a:gdLst/>
            <a:ahLst/>
            <a:cxnLst/>
            <a:rect l="l" t="t" r="r" b="b"/>
            <a:pathLst>
              <a:path w="190500" h="361950">
                <a:moveTo>
                  <a:pt x="4191" y="0"/>
                </a:moveTo>
                <a:lnTo>
                  <a:pt x="190500" y="178815"/>
                </a:lnTo>
                <a:lnTo>
                  <a:pt x="0" y="36195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14">
            <a:extLst>
              <a:ext uri="{FF2B5EF4-FFF2-40B4-BE49-F238E27FC236}">
                <a16:creationId xmlns:a16="http://schemas.microsoft.com/office/drawing/2014/main" id="{ADAF01B7-4F23-94D9-DD9B-A81A43826A32}"/>
              </a:ext>
            </a:extLst>
          </p:cNvPr>
          <p:cNvSpPr/>
          <p:nvPr/>
        </p:nvSpPr>
        <p:spPr>
          <a:xfrm>
            <a:off x="10138792" y="1839036"/>
            <a:ext cx="190500" cy="450376"/>
          </a:xfrm>
          <a:custGeom>
            <a:avLst/>
            <a:gdLst/>
            <a:ahLst/>
            <a:cxnLst/>
            <a:rect l="l" t="t" r="r" b="b"/>
            <a:pathLst>
              <a:path w="190500" h="361950">
                <a:moveTo>
                  <a:pt x="4191" y="0"/>
                </a:moveTo>
                <a:lnTo>
                  <a:pt x="190500" y="178815"/>
                </a:lnTo>
                <a:lnTo>
                  <a:pt x="0" y="36195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7">
            <a:extLst>
              <a:ext uri="{FF2B5EF4-FFF2-40B4-BE49-F238E27FC236}">
                <a16:creationId xmlns:a16="http://schemas.microsoft.com/office/drawing/2014/main" id="{EA60024A-0403-1889-C983-79EBCA159A6B}"/>
              </a:ext>
            </a:extLst>
          </p:cNvPr>
          <p:cNvSpPr/>
          <p:nvPr/>
        </p:nvSpPr>
        <p:spPr>
          <a:xfrm>
            <a:off x="2014474" y="1839036"/>
            <a:ext cx="190500" cy="450376"/>
          </a:xfrm>
          <a:custGeom>
            <a:avLst/>
            <a:gdLst/>
            <a:ahLst/>
            <a:cxnLst/>
            <a:rect l="l" t="t" r="r" b="b"/>
            <a:pathLst>
              <a:path w="190500" h="361950">
                <a:moveTo>
                  <a:pt x="4190" y="0"/>
                </a:moveTo>
                <a:lnTo>
                  <a:pt x="190500" y="178815"/>
                </a:lnTo>
                <a:lnTo>
                  <a:pt x="0" y="36195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7">
            <a:extLst>
              <a:ext uri="{FF2B5EF4-FFF2-40B4-BE49-F238E27FC236}">
                <a16:creationId xmlns:a16="http://schemas.microsoft.com/office/drawing/2014/main" id="{24970146-7FFF-8CC6-A8DC-D44C9D21A92E}"/>
              </a:ext>
            </a:extLst>
          </p:cNvPr>
          <p:cNvSpPr txBox="1"/>
          <p:nvPr/>
        </p:nvSpPr>
        <p:spPr>
          <a:xfrm>
            <a:off x="7239764" y="4221809"/>
            <a:ext cx="4121150" cy="1415772"/>
          </a:xfrm>
          <a:prstGeom prst="wedgeRectCallout">
            <a:avLst>
              <a:gd name="adj1" fmla="val -62667"/>
              <a:gd name="adj2" fmla="val -33034"/>
            </a:avLst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txBody>
          <a:bodyPr vert="horz" wrap="square" lIns="274320" tIns="274320" rIns="274320" bIns="274320" rtlCol="0" anchor="ctr" anchorCtr="0">
            <a:spAutoFit/>
          </a:bodyPr>
          <a:lstStyle/>
          <a:p>
            <a:pPr marL="12700" marR="5080">
              <a:lnSpc>
                <a:spcPct val="100099"/>
              </a:lnSpc>
              <a:spcBef>
                <a:spcPts val="125"/>
              </a:spcBef>
            </a:pPr>
            <a:r>
              <a:rPr lang="en-US" sz="1400" b="1" spc="30" dirty="0">
                <a:latin typeface="Arial"/>
                <a:cs typeface="Arial"/>
              </a:rPr>
              <a:t>DEFINITIONS: </a:t>
            </a:r>
            <a:r>
              <a:rPr lang="en-US" sz="1400" b="1" spc="-20" dirty="0">
                <a:latin typeface="Arial"/>
                <a:cs typeface="Arial"/>
              </a:rPr>
              <a:t>Alternative Technical </a:t>
            </a:r>
            <a:r>
              <a:rPr lang="en-US" sz="1400" b="1" spc="-15" dirty="0">
                <a:latin typeface="Arial"/>
                <a:cs typeface="Arial"/>
              </a:rPr>
              <a:t>Concepts </a:t>
            </a:r>
            <a:r>
              <a:rPr lang="en-US" sz="1400" dirty="0">
                <a:latin typeface="Arial"/>
                <a:cs typeface="Arial"/>
              </a:rPr>
              <a:t>are </a:t>
            </a:r>
            <a:r>
              <a:rPr lang="en-US" sz="1400" spc="-40" dirty="0">
                <a:latin typeface="Arial"/>
                <a:cs typeface="Arial"/>
              </a:rPr>
              <a:t>innovative </a:t>
            </a:r>
            <a:r>
              <a:rPr lang="en-US" sz="1400" spc="-30" dirty="0">
                <a:latin typeface="Arial"/>
                <a:cs typeface="Arial"/>
              </a:rPr>
              <a:t>solutions </a:t>
            </a:r>
            <a:r>
              <a:rPr lang="en-US" sz="1400" spc="-20" dirty="0">
                <a:latin typeface="Arial"/>
                <a:cs typeface="Arial"/>
              </a:rPr>
              <a:t>that </a:t>
            </a:r>
            <a:r>
              <a:rPr lang="en-US" sz="1400" dirty="0">
                <a:latin typeface="Arial"/>
                <a:cs typeface="Arial"/>
              </a:rPr>
              <a:t>are </a:t>
            </a:r>
            <a:r>
              <a:rPr lang="en-US" sz="1400" spc="-25" dirty="0">
                <a:latin typeface="Arial"/>
                <a:cs typeface="Arial"/>
              </a:rPr>
              <a:t>equal </a:t>
            </a:r>
            <a:r>
              <a:rPr lang="en-US" sz="1400" spc="-10" dirty="0">
                <a:latin typeface="Arial"/>
                <a:cs typeface="Arial"/>
              </a:rPr>
              <a:t>or </a:t>
            </a:r>
            <a:r>
              <a:rPr lang="en-US" sz="1400" spc="5" dirty="0">
                <a:latin typeface="Arial"/>
                <a:cs typeface="Arial"/>
              </a:rPr>
              <a:t>better </a:t>
            </a:r>
            <a:r>
              <a:rPr lang="en-US" sz="1400" spc="-20" dirty="0">
                <a:latin typeface="Arial"/>
                <a:cs typeface="Arial"/>
              </a:rPr>
              <a:t>than the </a:t>
            </a:r>
            <a:r>
              <a:rPr lang="en-US" sz="1400" spc="-5" dirty="0">
                <a:latin typeface="Arial"/>
                <a:cs typeface="Arial"/>
              </a:rPr>
              <a:t>proposed </a:t>
            </a:r>
            <a:r>
              <a:rPr lang="en-US" sz="1400" spc="-15" dirty="0">
                <a:latin typeface="Arial"/>
                <a:cs typeface="Arial"/>
              </a:rPr>
              <a:t>design </a:t>
            </a:r>
            <a:r>
              <a:rPr lang="en-US" sz="1400" spc="-10" dirty="0">
                <a:latin typeface="Arial"/>
                <a:cs typeface="Arial"/>
              </a:rPr>
              <a:t>or </a:t>
            </a:r>
            <a:r>
              <a:rPr lang="en-US" sz="1400" spc="-15" dirty="0">
                <a:latin typeface="Arial"/>
                <a:cs typeface="Arial"/>
              </a:rPr>
              <a:t>construction</a:t>
            </a:r>
            <a:r>
              <a:rPr lang="en-US" sz="1400" spc="190" dirty="0">
                <a:latin typeface="Arial"/>
                <a:cs typeface="Arial"/>
              </a:rPr>
              <a:t> </a:t>
            </a:r>
            <a:r>
              <a:rPr lang="en-US" sz="1400" spc="-5" dirty="0">
                <a:latin typeface="Arial"/>
                <a:cs typeface="Arial"/>
              </a:rPr>
              <a:t>criteria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E2E0BAB9-A621-97EB-6652-775303DBA3F1}"/>
              </a:ext>
            </a:extLst>
          </p:cNvPr>
          <p:cNvSpPr txBox="1"/>
          <p:nvPr/>
        </p:nvSpPr>
        <p:spPr>
          <a:xfrm>
            <a:off x="11184001" y="6434454"/>
            <a:ext cx="198374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fld id="{4257DAF8-0CBF-4D50-8638-3526FD26F20A}" type="slidenum">
              <a:rPr lang="en-US" sz="1200" smtClean="0">
                <a:solidFill>
                  <a:srgbClr val="888888"/>
                </a:solidFill>
                <a:latin typeface="Calibri"/>
                <a:cs typeface="Calibri"/>
              </a:rPr>
              <a:t>13</a:t>
            </a:fld>
            <a:endParaRPr sz="1200" dirty="0"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18"/>
          <p:cNvSpPr/>
          <p:nvPr/>
        </p:nvSpPr>
        <p:spPr>
          <a:xfrm>
            <a:off x="414337" y="471551"/>
            <a:ext cx="1841500" cy="0"/>
          </a:xfrm>
          <a:custGeom>
            <a:avLst/>
            <a:gdLst/>
            <a:ahLst/>
            <a:cxnLst/>
            <a:rect l="l" t="t" r="r" b="b"/>
            <a:pathLst>
              <a:path w="1841500">
                <a:moveTo>
                  <a:pt x="0" y="0"/>
                </a:moveTo>
                <a:lnTo>
                  <a:pt x="1841055" y="0"/>
                </a:lnTo>
              </a:path>
            </a:pathLst>
          </a:custGeom>
          <a:ln w="50800">
            <a:solidFill>
              <a:srgbClr val="FF6E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374967" y="471551"/>
            <a:ext cx="11442065" cy="624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950" dirty="0"/>
              <a:t>DESIGN</a:t>
            </a:r>
            <a:r>
              <a:rPr lang="en-US" sz="3950" dirty="0"/>
              <a:t>-</a:t>
            </a:r>
            <a:r>
              <a:rPr sz="3950" spc="10" dirty="0"/>
              <a:t>BUILD </a:t>
            </a:r>
            <a:r>
              <a:rPr sz="3950" spc="-10" dirty="0"/>
              <a:t>PROCUREMENT: </a:t>
            </a:r>
            <a:r>
              <a:rPr sz="3950" spc="-35" dirty="0">
                <a:solidFill>
                  <a:schemeClr val="tx1"/>
                </a:solidFill>
              </a:rPr>
              <a:t>STAGE </a:t>
            </a:r>
            <a:r>
              <a:rPr sz="3950" spc="15" dirty="0">
                <a:solidFill>
                  <a:schemeClr val="tx1"/>
                </a:solidFill>
              </a:rPr>
              <a:t>2 </a:t>
            </a:r>
            <a:r>
              <a:rPr sz="3950" spc="5" dirty="0">
                <a:solidFill>
                  <a:schemeClr val="tx1"/>
                </a:solidFill>
              </a:rPr>
              <a:t>-</a:t>
            </a:r>
            <a:r>
              <a:rPr sz="3950" spc="455" dirty="0">
                <a:solidFill>
                  <a:schemeClr val="tx1"/>
                </a:solidFill>
              </a:rPr>
              <a:t> </a:t>
            </a:r>
            <a:r>
              <a:rPr sz="3950" spc="5" dirty="0">
                <a:solidFill>
                  <a:schemeClr val="tx1"/>
                </a:solidFill>
              </a:rPr>
              <a:t>RFP</a:t>
            </a:r>
            <a:endParaRPr sz="3950" dirty="0">
              <a:solidFill>
                <a:schemeClr val="tx1"/>
              </a:solidFill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83043" y="2474228"/>
            <a:ext cx="5499989" cy="3120085"/>
          </a:xfrm>
          <a:prstGeom prst="rect">
            <a:avLst/>
          </a:prstGeom>
        </p:spPr>
        <p:txBody>
          <a:bodyPr vert="horz" wrap="square" lIns="0" tIns="8001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630"/>
              </a:spcBef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sz="1600" b="1" spc="-25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Administrative</a:t>
            </a:r>
            <a:r>
              <a:rPr sz="1600" b="1" spc="235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15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Proposal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0900" lvl="1" indent="-228600">
              <a:lnSpc>
                <a:spcPct val="100000"/>
              </a:lnSpc>
              <a:spcBef>
                <a:spcPts val="530"/>
              </a:spcBef>
              <a:buChar char="•"/>
              <a:tabLst>
                <a:tab pos="850900" algn="l"/>
                <a:tab pos="851535" algn="l"/>
              </a:tabLst>
            </a:pPr>
            <a:r>
              <a:rPr sz="1600" spc="-50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 </a:t>
            </a:r>
            <a:r>
              <a:rPr sz="1600" spc="-10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Legal </a:t>
            </a:r>
            <a:r>
              <a:rPr sz="1600" spc="-35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Financial</a:t>
            </a:r>
            <a:r>
              <a:rPr sz="1600" spc="155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1300" indent="-228600">
              <a:lnSpc>
                <a:spcPct val="100000"/>
              </a:lnSpc>
              <a:spcBef>
                <a:spcPts val="530"/>
              </a:spcBef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sz="1600" b="1" spc="-20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</a:t>
            </a:r>
            <a:r>
              <a:rPr sz="1600" b="1" spc="-15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Proposal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0900" lvl="1" indent="-228600">
              <a:lnSpc>
                <a:spcPct val="100000"/>
              </a:lnSpc>
              <a:spcBef>
                <a:spcPts val="450"/>
              </a:spcBef>
              <a:buChar char="•"/>
              <a:tabLst>
                <a:tab pos="850900" algn="l"/>
                <a:tab pos="851535" algn="l"/>
              </a:tabLst>
            </a:pPr>
            <a:r>
              <a:rPr sz="1600" spc="-20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</a:t>
            </a:r>
            <a:r>
              <a:rPr sz="1600" spc="-10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Approach </a:t>
            </a:r>
            <a:r>
              <a:rPr sz="1600" spc="-30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 </a:t>
            </a:r>
            <a:r>
              <a:rPr sz="1600" spc="-35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1600" spc="-15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Presentation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0900" lvl="1" indent="-228600">
              <a:lnSpc>
                <a:spcPct val="100000"/>
              </a:lnSpc>
              <a:spcBef>
                <a:spcPts val="530"/>
              </a:spcBef>
              <a:buChar char="•"/>
              <a:tabLst>
                <a:tab pos="850900" algn="l"/>
                <a:tab pos="851535" algn="l"/>
              </a:tabLst>
            </a:pPr>
            <a:r>
              <a:rPr sz="1600" spc="-20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Drawings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0900" lvl="1" indent="-228600">
              <a:lnSpc>
                <a:spcPct val="100000"/>
              </a:lnSpc>
              <a:spcBef>
                <a:spcPts val="530"/>
              </a:spcBef>
              <a:buChar char="•"/>
              <a:tabLst>
                <a:tab pos="850900" algn="l"/>
                <a:tab pos="851535" algn="l"/>
              </a:tabLst>
            </a:pPr>
            <a:r>
              <a:rPr sz="1600" spc="-30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r>
              <a:rPr sz="1600" spc="165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Specifications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0900" lvl="1" indent="-228600">
              <a:lnSpc>
                <a:spcPct val="100000"/>
              </a:lnSpc>
              <a:spcBef>
                <a:spcPts val="450"/>
              </a:spcBef>
              <a:buChar char="•"/>
              <a:tabLst>
                <a:tab pos="850900" algn="l"/>
                <a:tab pos="851535" algn="l"/>
              </a:tabLst>
            </a:pPr>
            <a:r>
              <a:rPr sz="1600" spc="-10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Life-Cycle</a:t>
            </a:r>
            <a:r>
              <a:rPr sz="1600" spc="90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Costs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0900" lvl="1" indent="-228600">
              <a:lnSpc>
                <a:spcPct val="100000"/>
              </a:lnSpc>
              <a:spcBef>
                <a:spcPts val="530"/>
              </a:spcBef>
              <a:buChar char="•"/>
              <a:tabLst>
                <a:tab pos="850900" algn="l"/>
                <a:tab pos="851535" algn="l"/>
              </a:tabLst>
            </a:pPr>
            <a:r>
              <a:rPr sz="1600" spc="-35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Schedule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0900" lvl="1" indent="-228600">
              <a:lnSpc>
                <a:spcPct val="100000"/>
              </a:lnSpc>
              <a:spcBef>
                <a:spcPts val="525"/>
              </a:spcBef>
              <a:buChar char="•"/>
              <a:tabLst>
                <a:tab pos="850900" algn="l"/>
                <a:tab pos="851535" algn="l"/>
              </a:tabLst>
            </a:pPr>
            <a:r>
              <a:rPr sz="1600" spc="-20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</a:t>
            </a:r>
            <a:r>
              <a:rPr sz="1600" spc="165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25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0900" lvl="1" indent="-228600">
              <a:lnSpc>
                <a:spcPct val="100000"/>
              </a:lnSpc>
              <a:spcBef>
                <a:spcPts val="455"/>
              </a:spcBef>
              <a:buChar char="•"/>
              <a:tabLst>
                <a:tab pos="850900" algn="l"/>
                <a:tab pos="851535" algn="l"/>
              </a:tabLst>
            </a:pPr>
            <a:r>
              <a:rPr sz="1600" spc="-50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 </a:t>
            </a:r>
            <a:r>
              <a:rPr sz="1600" spc="-15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Structure, </a:t>
            </a:r>
            <a:r>
              <a:rPr sz="1600" spc="-25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Experience, </a:t>
            </a:r>
            <a:r>
              <a:rPr sz="1600" spc="-35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sz="1600" spc="-15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</a:t>
            </a:r>
            <a:r>
              <a:rPr sz="1600" spc="-210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25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Personnel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63A887-7945-7DB1-A412-3B88FE3D9ED1}"/>
              </a:ext>
            </a:extLst>
          </p:cNvPr>
          <p:cNvSpPr txBox="1"/>
          <p:nvPr/>
        </p:nvSpPr>
        <p:spPr>
          <a:xfrm>
            <a:off x="6721157" y="3479813"/>
            <a:ext cx="3962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Proposal Phase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DDC sets GMP in RFP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DB Team selected based 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Qualifications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Technical Solution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Concurrence DB can meet GMP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A16C97-7441-B8DA-6073-DC528FCB6B0B}"/>
              </a:ext>
            </a:extLst>
          </p:cNvPr>
          <p:cNvSpPr txBox="1"/>
          <p:nvPr/>
        </p:nvSpPr>
        <p:spPr>
          <a:xfrm>
            <a:off x="5959157" y="2502803"/>
            <a:ext cx="4966018" cy="959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530"/>
              </a:spcBef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lang="en-US" sz="1600" b="1" spc="-15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Guaranteed Maximum Price Proposal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75335" marR="346075" lvl="1" indent="-153035">
              <a:lnSpc>
                <a:spcPct val="100000"/>
              </a:lnSpc>
              <a:spcBef>
                <a:spcPts val="525"/>
              </a:spcBef>
              <a:buChar char="•"/>
              <a:tabLst>
                <a:tab pos="775335" algn="l"/>
              </a:tabLst>
            </a:pPr>
            <a:r>
              <a:rPr lang="en-US" sz="1600" spc="-15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1 Price</a:t>
            </a:r>
          </a:p>
          <a:p>
            <a:pPr marL="775335" marR="346075" lvl="1" indent="-153035">
              <a:lnSpc>
                <a:spcPct val="100000"/>
              </a:lnSpc>
              <a:spcBef>
                <a:spcPts val="525"/>
              </a:spcBef>
              <a:buChar char="•"/>
              <a:tabLst>
                <a:tab pos="775335" algn="l"/>
              </a:tabLst>
            </a:pPr>
            <a:r>
              <a:rPr lang="en-US" sz="1600" spc="-15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Concurrence DB can meet GMP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bject 14">
            <a:extLst>
              <a:ext uri="{FF2B5EF4-FFF2-40B4-BE49-F238E27FC236}">
                <a16:creationId xmlns:a16="http://schemas.microsoft.com/office/drawing/2014/main" id="{85D9F9E8-9330-3061-669A-7ED842BD631F}"/>
              </a:ext>
            </a:extLst>
          </p:cNvPr>
          <p:cNvSpPr/>
          <p:nvPr/>
        </p:nvSpPr>
        <p:spPr>
          <a:xfrm>
            <a:off x="6122829" y="1718383"/>
            <a:ext cx="0" cy="196850"/>
          </a:xfrm>
          <a:custGeom>
            <a:avLst/>
            <a:gdLst/>
            <a:ahLst/>
            <a:cxnLst/>
            <a:rect l="l" t="t" r="r" b="b"/>
            <a:pathLst>
              <a:path h="196850">
                <a:moveTo>
                  <a:pt x="0" y="0"/>
                </a:moveTo>
                <a:lnTo>
                  <a:pt x="0" y="19685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15">
            <a:extLst>
              <a:ext uri="{FF2B5EF4-FFF2-40B4-BE49-F238E27FC236}">
                <a16:creationId xmlns:a16="http://schemas.microsoft.com/office/drawing/2014/main" id="{C3DBADEC-36AF-DC4B-EB02-9BC9F56EB9C9}"/>
              </a:ext>
            </a:extLst>
          </p:cNvPr>
          <p:cNvSpPr txBox="1"/>
          <p:nvPr/>
        </p:nvSpPr>
        <p:spPr>
          <a:xfrm>
            <a:off x="5793518" y="1310649"/>
            <a:ext cx="649605" cy="3465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3200" marR="5080" indent="-190500">
              <a:lnSpc>
                <a:spcPct val="102499"/>
              </a:lnSpc>
              <a:spcBef>
                <a:spcPts val="95"/>
              </a:spcBef>
            </a:pPr>
            <a:r>
              <a:rPr sz="1100" spc="10" dirty="0">
                <a:solidFill>
                  <a:srgbClr val="585858"/>
                </a:solidFill>
                <a:latin typeface="Arial"/>
                <a:cs typeface="Arial"/>
              </a:rPr>
              <a:t>Pr</a:t>
            </a:r>
            <a:r>
              <a:rPr sz="1100" spc="-15" dirty="0">
                <a:solidFill>
                  <a:srgbClr val="585858"/>
                </a:solidFill>
                <a:latin typeface="Arial"/>
                <a:cs typeface="Arial"/>
              </a:rPr>
              <a:t>opo</a:t>
            </a:r>
            <a:r>
              <a:rPr sz="1100" spc="45" dirty="0">
                <a:solidFill>
                  <a:srgbClr val="585858"/>
                </a:solidFill>
                <a:latin typeface="Arial"/>
                <a:cs typeface="Arial"/>
              </a:rPr>
              <a:t>s</a:t>
            </a:r>
            <a:r>
              <a:rPr sz="1100" spc="-15" dirty="0">
                <a:solidFill>
                  <a:srgbClr val="585858"/>
                </a:solidFill>
                <a:latin typeface="Arial"/>
                <a:cs typeface="Arial"/>
              </a:rPr>
              <a:t>a</a:t>
            </a:r>
            <a:r>
              <a:rPr sz="1100" spc="-20" dirty="0">
                <a:solidFill>
                  <a:srgbClr val="585858"/>
                </a:solidFill>
                <a:latin typeface="Arial"/>
                <a:cs typeface="Arial"/>
              </a:rPr>
              <a:t>l</a:t>
            </a:r>
            <a:r>
              <a:rPr sz="1100" spc="5" dirty="0">
                <a:solidFill>
                  <a:srgbClr val="585858"/>
                </a:solidFill>
                <a:latin typeface="Arial"/>
                <a:cs typeface="Arial"/>
              </a:rPr>
              <a:t>s </a:t>
            </a:r>
            <a:r>
              <a:rPr sz="1100" spc="10" dirty="0">
                <a:solidFill>
                  <a:srgbClr val="585858"/>
                </a:solidFill>
                <a:latin typeface="Arial"/>
                <a:cs typeface="Arial"/>
              </a:rPr>
              <a:t>Due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6" name="object 2">
            <a:extLst>
              <a:ext uri="{FF2B5EF4-FFF2-40B4-BE49-F238E27FC236}">
                <a16:creationId xmlns:a16="http://schemas.microsoft.com/office/drawing/2014/main" id="{038CEE2C-F030-02F3-A58E-0D248C0402AF}"/>
              </a:ext>
            </a:extLst>
          </p:cNvPr>
          <p:cNvSpPr/>
          <p:nvPr/>
        </p:nvSpPr>
        <p:spPr>
          <a:xfrm>
            <a:off x="996777" y="1888808"/>
            <a:ext cx="10270664" cy="352425"/>
          </a:xfrm>
          <a:custGeom>
            <a:avLst/>
            <a:gdLst/>
            <a:ahLst/>
            <a:cxnLst/>
            <a:rect l="l" t="t" r="r" b="b"/>
            <a:pathLst>
              <a:path w="9201150" h="352425">
                <a:moveTo>
                  <a:pt x="0" y="352425"/>
                </a:moveTo>
                <a:lnTo>
                  <a:pt x="9201150" y="352425"/>
                </a:lnTo>
                <a:lnTo>
                  <a:pt x="9201150" y="0"/>
                </a:lnTo>
                <a:lnTo>
                  <a:pt x="0" y="0"/>
                </a:lnTo>
                <a:lnTo>
                  <a:pt x="0" y="35242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">
            <a:extLst>
              <a:ext uri="{FF2B5EF4-FFF2-40B4-BE49-F238E27FC236}">
                <a16:creationId xmlns:a16="http://schemas.microsoft.com/office/drawing/2014/main" id="{E6CD9071-0379-1D42-CC09-077261425A93}"/>
              </a:ext>
            </a:extLst>
          </p:cNvPr>
          <p:cNvSpPr/>
          <p:nvPr/>
        </p:nvSpPr>
        <p:spPr>
          <a:xfrm>
            <a:off x="4694810" y="1889932"/>
            <a:ext cx="2948432" cy="352425"/>
          </a:xfrm>
          <a:prstGeom prst="chevron">
            <a:avLst>
              <a:gd name="adj" fmla="val 41892"/>
            </a:avLst>
          </a:pr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4">
            <a:extLst>
              <a:ext uri="{FF2B5EF4-FFF2-40B4-BE49-F238E27FC236}">
                <a16:creationId xmlns:a16="http://schemas.microsoft.com/office/drawing/2014/main" id="{7F470E4C-D7D9-0356-BB76-4A4DE5C951CF}"/>
              </a:ext>
            </a:extLst>
          </p:cNvPr>
          <p:cNvSpPr txBox="1"/>
          <p:nvPr/>
        </p:nvSpPr>
        <p:spPr>
          <a:xfrm>
            <a:off x="1232852" y="1888807"/>
            <a:ext cx="3524313" cy="354583"/>
          </a:xfrm>
          <a:prstGeom prst="rect">
            <a:avLst/>
          </a:prstGeom>
          <a:noFill/>
        </p:spPr>
        <p:txBody>
          <a:bodyPr vert="horz" wrap="square" lIns="0" tIns="87630" rIns="0" bIns="0" rtlCol="0">
            <a:noAutofit/>
          </a:bodyPr>
          <a:lstStyle/>
          <a:p>
            <a:pPr marL="238760">
              <a:lnSpc>
                <a:spcPct val="100000"/>
              </a:lnSpc>
              <a:spcBef>
                <a:spcPts val="690"/>
              </a:spcBef>
              <a:tabLst>
                <a:tab pos="1196340" algn="l"/>
                <a:tab pos="2581910" algn="l"/>
              </a:tabLst>
            </a:pPr>
            <a:r>
              <a:rPr sz="1200" b="1" spc="15" dirty="0">
                <a:solidFill>
                  <a:srgbClr val="FFFFFF"/>
                </a:solidFill>
                <a:latin typeface="Arial"/>
                <a:cs typeface="Arial"/>
              </a:rPr>
              <a:t>RFQ	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Evaluation	Draft</a:t>
            </a:r>
            <a:r>
              <a:rPr sz="12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15" dirty="0">
                <a:solidFill>
                  <a:srgbClr val="FFFFFF"/>
                </a:solidFill>
                <a:latin typeface="Arial"/>
                <a:cs typeface="Arial"/>
              </a:rPr>
              <a:t>RFP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9" name="object 6">
            <a:extLst>
              <a:ext uri="{FF2B5EF4-FFF2-40B4-BE49-F238E27FC236}">
                <a16:creationId xmlns:a16="http://schemas.microsoft.com/office/drawing/2014/main" id="{3A4691E7-D817-0CDC-E76F-6F4C3BB7DEC6}"/>
              </a:ext>
            </a:extLst>
          </p:cNvPr>
          <p:cNvSpPr txBox="1"/>
          <p:nvPr/>
        </p:nvSpPr>
        <p:spPr>
          <a:xfrm>
            <a:off x="5067555" y="1963420"/>
            <a:ext cx="102425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15" dirty="0">
                <a:solidFill>
                  <a:srgbClr val="FFFFFF"/>
                </a:solidFill>
                <a:latin typeface="Arial"/>
                <a:cs typeface="Arial"/>
              </a:rPr>
              <a:t>RFP </a:t>
            </a: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200" b="1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Market</a:t>
            </a:r>
            <a:endParaRPr sz="1200">
              <a:latin typeface="Arial"/>
              <a:cs typeface="Arial"/>
            </a:endParaRPr>
          </a:p>
        </p:txBody>
      </p:sp>
      <p:sp>
        <p:nvSpPr>
          <p:cNvPr id="30" name="object 7">
            <a:extLst>
              <a:ext uri="{FF2B5EF4-FFF2-40B4-BE49-F238E27FC236}">
                <a16:creationId xmlns:a16="http://schemas.microsoft.com/office/drawing/2014/main" id="{37953C54-9F9D-698D-0228-7EA2976CA3A7}"/>
              </a:ext>
            </a:extLst>
          </p:cNvPr>
          <p:cNvSpPr/>
          <p:nvPr/>
        </p:nvSpPr>
        <p:spPr>
          <a:xfrm>
            <a:off x="3461767" y="1839036"/>
            <a:ext cx="190500" cy="450376"/>
          </a:xfrm>
          <a:custGeom>
            <a:avLst/>
            <a:gdLst/>
            <a:ahLst/>
            <a:cxnLst/>
            <a:rect l="l" t="t" r="r" b="b"/>
            <a:pathLst>
              <a:path w="190500" h="361950">
                <a:moveTo>
                  <a:pt x="4190" y="0"/>
                </a:moveTo>
                <a:lnTo>
                  <a:pt x="190500" y="178815"/>
                </a:lnTo>
                <a:lnTo>
                  <a:pt x="0" y="36195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8">
            <a:extLst>
              <a:ext uri="{FF2B5EF4-FFF2-40B4-BE49-F238E27FC236}">
                <a16:creationId xmlns:a16="http://schemas.microsoft.com/office/drawing/2014/main" id="{569BF6D2-19A7-8608-7CE6-EA61CA97C4FF}"/>
              </a:ext>
            </a:extLst>
          </p:cNvPr>
          <p:cNvSpPr txBox="1"/>
          <p:nvPr/>
        </p:nvSpPr>
        <p:spPr>
          <a:xfrm>
            <a:off x="6497067" y="1963420"/>
            <a:ext cx="78168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va</a:t>
            </a:r>
            <a:r>
              <a:rPr sz="1200" b="1" spc="-3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200" b="1" spc="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" b="1" spc="-3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200" b="1" spc="-3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200" b="1" spc="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1200">
              <a:latin typeface="Arial"/>
              <a:cs typeface="Arial"/>
            </a:endParaRPr>
          </a:p>
        </p:txBody>
      </p:sp>
      <p:sp>
        <p:nvSpPr>
          <p:cNvPr id="32" name="object 9">
            <a:extLst>
              <a:ext uri="{FF2B5EF4-FFF2-40B4-BE49-F238E27FC236}">
                <a16:creationId xmlns:a16="http://schemas.microsoft.com/office/drawing/2014/main" id="{00CF96A7-1D88-805F-F1F3-867A523C27A5}"/>
              </a:ext>
            </a:extLst>
          </p:cNvPr>
          <p:cNvSpPr txBox="1"/>
          <p:nvPr/>
        </p:nvSpPr>
        <p:spPr>
          <a:xfrm>
            <a:off x="7851522" y="1963420"/>
            <a:ext cx="68643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Selection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33" name="object 10">
            <a:extLst>
              <a:ext uri="{FF2B5EF4-FFF2-40B4-BE49-F238E27FC236}">
                <a16:creationId xmlns:a16="http://schemas.microsoft.com/office/drawing/2014/main" id="{60C5C546-AAFC-4E42-D431-FED55716E854}"/>
              </a:ext>
            </a:extLst>
          </p:cNvPr>
          <p:cNvSpPr txBox="1"/>
          <p:nvPr/>
        </p:nvSpPr>
        <p:spPr>
          <a:xfrm>
            <a:off x="9080882" y="1963420"/>
            <a:ext cx="1001394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Conformance</a:t>
            </a:r>
            <a:endParaRPr sz="1200">
              <a:latin typeface="Arial"/>
              <a:cs typeface="Arial"/>
            </a:endParaRPr>
          </a:p>
        </p:txBody>
      </p:sp>
      <p:sp>
        <p:nvSpPr>
          <p:cNvPr id="34" name="object 11">
            <a:extLst>
              <a:ext uri="{FF2B5EF4-FFF2-40B4-BE49-F238E27FC236}">
                <a16:creationId xmlns:a16="http://schemas.microsoft.com/office/drawing/2014/main" id="{6D25D9D5-3008-0BBB-F8C8-B74496185CB6}"/>
              </a:ext>
            </a:extLst>
          </p:cNvPr>
          <p:cNvSpPr txBox="1"/>
          <p:nvPr/>
        </p:nvSpPr>
        <p:spPr>
          <a:xfrm>
            <a:off x="10478517" y="1963420"/>
            <a:ext cx="64389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3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200" b="1" spc="1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200" b="1" spc="-3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act</a:t>
            </a:r>
            <a:endParaRPr sz="1200">
              <a:latin typeface="Arial"/>
              <a:cs typeface="Arial"/>
            </a:endParaRPr>
          </a:p>
        </p:txBody>
      </p:sp>
      <p:sp>
        <p:nvSpPr>
          <p:cNvPr id="35" name="object 12">
            <a:extLst>
              <a:ext uri="{FF2B5EF4-FFF2-40B4-BE49-F238E27FC236}">
                <a16:creationId xmlns:a16="http://schemas.microsoft.com/office/drawing/2014/main" id="{6A13D2EE-16C1-BF38-07AF-7C2F4F519DEF}"/>
              </a:ext>
            </a:extLst>
          </p:cNvPr>
          <p:cNvSpPr/>
          <p:nvPr/>
        </p:nvSpPr>
        <p:spPr>
          <a:xfrm>
            <a:off x="6090667" y="1839036"/>
            <a:ext cx="190500" cy="450376"/>
          </a:xfrm>
          <a:custGeom>
            <a:avLst/>
            <a:gdLst/>
            <a:ahLst/>
            <a:cxnLst/>
            <a:rect l="l" t="t" r="r" b="b"/>
            <a:pathLst>
              <a:path w="190500" h="361950">
                <a:moveTo>
                  <a:pt x="4191" y="0"/>
                </a:moveTo>
                <a:lnTo>
                  <a:pt x="190500" y="178815"/>
                </a:lnTo>
                <a:lnTo>
                  <a:pt x="0" y="36195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13">
            <a:extLst>
              <a:ext uri="{FF2B5EF4-FFF2-40B4-BE49-F238E27FC236}">
                <a16:creationId xmlns:a16="http://schemas.microsoft.com/office/drawing/2014/main" id="{1BA19412-A4C3-3E99-826F-2FCE86EA6809}"/>
              </a:ext>
            </a:extLst>
          </p:cNvPr>
          <p:cNvSpPr/>
          <p:nvPr/>
        </p:nvSpPr>
        <p:spPr>
          <a:xfrm>
            <a:off x="8795767" y="1839036"/>
            <a:ext cx="190500" cy="450376"/>
          </a:xfrm>
          <a:custGeom>
            <a:avLst/>
            <a:gdLst/>
            <a:ahLst/>
            <a:cxnLst/>
            <a:rect l="l" t="t" r="r" b="b"/>
            <a:pathLst>
              <a:path w="190500" h="361950">
                <a:moveTo>
                  <a:pt x="4191" y="0"/>
                </a:moveTo>
                <a:lnTo>
                  <a:pt x="190500" y="178815"/>
                </a:lnTo>
                <a:lnTo>
                  <a:pt x="0" y="36195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14">
            <a:extLst>
              <a:ext uri="{FF2B5EF4-FFF2-40B4-BE49-F238E27FC236}">
                <a16:creationId xmlns:a16="http://schemas.microsoft.com/office/drawing/2014/main" id="{FB762A22-C9AE-115B-5718-B153AF65D1E1}"/>
              </a:ext>
            </a:extLst>
          </p:cNvPr>
          <p:cNvSpPr/>
          <p:nvPr/>
        </p:nvSpPr>
        <p:spPr>
          <a:xfrm>
            <a:off x="10138792" y="1839036"/>
            <a:ext cx="190500" cy="450376"/>
          </a:xfrm>
          <a:custGeom>
            <a:avLst/>
            <a:gdLst/>
            <a:ahLst/>
            <a:cxnLst/>
            <a:rect l="l" t="t" r="r" b="b"/>
            <a:pathLst>
              <a:path w="190500" h="361950">
                <a:moveTo>
                  <a:pt x="4191" y="0"/>
                </a:moveTo>
                <a:lnTo>
                  <a:pt x="190500" y="178815"/>
                </a:lnTo>
                <a:lnTo>
                  <a:pt x="0" y="36195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7">
            <a:extLst>
              <a:ext uri="{FF2B5EF4-FFF2-40B4-BE49-F238E27FC236}">
                <a16:creationId xmlns:a16="http://schemas.microsoft.com/office/drawing/2014/main" id="{CA1644DB-635E-E7A1-82EE-74DFF25AC9BC}"/>
              </a:ext>
            </a:extLst>
          </p:cNvPr>
          <p:cNvSpPr/>
          <p:nvPr/>
        </p:nvSpPr>
        <p:spPr>
          <a:xfrm>
            <a:off x="2014474" y="1839036"/>
            <a:ext cx="190500" cy="450376"/>
          </a:xfrm>
          <a:custGeom>
            <a:avLst/>
            <a:gdLst/>
            <a:ahLst/>
            <a:cxnLst/>
            <a:rect l="l" t="t" r="r" b="b"/>
            <a:pathLst>
              <a:path w="190500" h="361950">
                <a:moveTo>
                  <a:pt x="4190" y="0"/>
                </a:moveTo>
                <a:lnTo>
                  <a:pt x="190500" y="178815"/>
                </a:lnTo>
                <a:lnTo>
                  <a:pt x="0" y="36195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EDA670D6-1FA5-4150-F476-A594BE31E3B0}"/>
              </a:ext>
            </a:extLst>
          </p:cNvPr>
          <p:cNvSpPr txBox="1"/>
          <p:nvPr/>
        </p:nvSpPr>
        <p:spPr>
          <a:xfrm>
            <a:off x="11184001" y="6443979"/>
            <a:ext cx="198374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fld id="{4257DAF8-0CBF-4D50-8638-3526FD26F20A}" type="slidenum">
              <a:rPr lang="en-US" sz="1200" smtClean="0">
                <a:solidFill>
                  <a:srgbClr val="888888"/>
                </a:solidFill>
                <a:latin typeface="Calibri"/>
                <a:cs typeface="Calibri"/>
              </a:rPr>
              <a:t>14</a:t>
            </a:fld>
            <a:endParaRPr sz="1200" dirty="0"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/>
          <p:nvPr/>
        </p:nvSpPr>
        <p:spPr>
          <a:xfrm>
            <a:off x="8820531" y="1696848"/>
            <a:ext cx="0" cy="196850"/>
          </a:xfrm>
          <a:custGeom>
            <a:avLst/>
            <a:gdLst/>
            <a:ahLst/>
            <a:cxnLst/>
            <a:rect l="l" t="t" r="r" b="b"/>
            <a:pathLst>
              <a:path h="196850">
                <a:moveTo>
                  <a:pt x="0" y="0"/>
                </a:moveTo>
                <a:lnTo>
                  <a:pt x="0" y="19685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8509888" y="1457325"/>
            <a:ext cx="601980" cy="1968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00" spc="-5" dirty="0">
                <a:solidFill>
                  <a:srgbClr val="585858"/>
                </a:solidFill>
                <a:latin typeface="Arial"/>
                <a:cs typeface="Arial"/>
              </a:rPr>
              <a:t>Selection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96777" y="2471180"/>
            <a:ext cx="5218350" cy="1428750"/>
          </a:xfrm>
          <a:prstGeom prst="rect">
            <a:avLst/>
          </a:prstGeom>
        </p:spPr>
        <p:txBody>
          <a:bodyPr vert="horz" wrap="square" lIns="0" tIns="8001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630"/>
              </a:spcBef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sz="1500" b="1" spc="-20" dirty="0">
                <a:solidFill>
                  <a:srgbClr val="0D0D0D"/>
                </a:solidFill>
                <a:latin typeface="Arial"/>
                <a:cs typeface="Arial"/>
              </a:rPr>
              <a:t>Technical</a:t>
            </a:r>
            <a:r>
              <a:rPr sz="1500" b="1" spc="-15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1500" b="1" spc="-20" dirty="0">
                <a:solidFill>
                  <a:srgbClr val="0D0D0D"/>
                </a:solidFill>
                <a:latin typeface="Arial"/>
                <a:cs typeface="Arial"/>
              </a:rPr>
              <a:t>Evaluation</a:t>
            </a:r>
            <a:endParaRPr sz="1500" dirty="0">
              <a:latin typeface="Arial"/>
              <a:cs typeface="Arial"/>
            </a:endParaRPr>
          </a:p>
          <a:p>
            <a:pPr marL="851535" marR="5080" lvl="1" indent="-228600">
              <a:lnSpc>
                <a:spcPct val="100000"/>
              </a:lnSpc>
              <a:spcBef>
                <a:spcPts val="535"/>
              </a:spcBef>
              <a:buChar char="•"/>
              <a:tabLst>
                <a:tab pos="850900" algn="l"/>
                <a:tab pos="851535" algn="l"/>
              </a:tabLst>
            </a:pPr>
            <a:r>
              <a:rPr sz="1500" spc="-30" dirty="0">
                <a:solidFill>
                  <a:srgbClr val="0D0D0D"/>
                </a:solidFill>
                <a:latin typeface="Arial"/>
                <a:cs typeface="Arial"/>
              </a:rPr>
              <a:t>Design, </a:t>
            </a:r>
            <a:r>
              <a:rPr sz="1500" spc="-35" dirty="0">
                <a:solidFill>
                  <a:srgbClr val="0D0D0D"/>
                </a:solidFill>
                <a:latin typeface="Arial"/>
                <a:cs typeface="Arial"/>
              </a:rPr>
              <a:t>Schedule and </a:t>
            </a:r>
            <a:r>
              <a:rPr sz="1500" spc="-10" dirty="0">
                <a:solidFill>
                  <a:srgbClr val="0D0D0D"/>
                </a:solidFill>
                <a:latin typeface="Arial"/>
                <a:cs typeface="Arial"/>
              </a:rPr>
              <a:t>Logistics, </a:t>
            </a:r>
            <a:r>
              <a:rPr sz="1500" spc="-50" dirty="0">
                <a:solidFill>
                  <a:srgbClr val="0D0D0D"/>
                </a:solidFill>
                <a:latin typeface="Arial"/>
                <a:cs typeface="Arial"/>
              </a:rPr>
              <a:t>Team </a:t>
            </a:r>
            <a:r>
              <a:rPr sz="1500" spc="-25" dirty="0">
                <a:solidFill>
                  <a:srgbClr val="0D0D0D"/>
                </a:solidFill>
                <a:latin typeface="Arial"/>
                <a:cs typeface="Arial"/>
              </a:rPr>
              <a:t>Experience, </a:t>
            </a:r>
            <a:r>
              <a:rPr sz="1500" spc="-35" dirty="0">
                <a:solidFill>
                  <a:srgbClr val="0D0D0D"/>
                </a:solidFill>
                <a:latin typeface="Arial"/>
                <a:cs typeface="Arial"/>
              </a:rPr>
              <a:t>Financial </a:t>
            </a:r>
            <a:r>
              <a:rPr sz="1500" spc="-20" dirty="0">
                <a:solidFill>
                  <a:srgbClr val="0D0D0D"/>
                </a:solidFill>
                <a:latin typeface="Arial"/>
                <a:cs typeface="Arial"/>
              </a:rPr>
              <a:t>Strength, </a:t>
            </a:r>
            <a:r>
              <a:rPr sz="1500" spc="-25" dirty="0">
                <a:solidFill>
                  <a:srgbClr val="0D0D0D"/>
                </a:solidFill>
                <a:latin typeface="Arial"/>
                <a:cs typeface="Arial"/>
              </a:rPr>
              <a:t>Price/Value</a:t>
            </a:r>
            <a:r>
              <a:rPr sz="1500" spc="210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1500" spc="-25" dirty="0">
                <a:solidFill>
                  <a:srgbClr val="0D0D0D"/>
                </a:solidFill>
                <a:latin typeface="Arial"/>
                <a:cs typeface="Arial"/>
              </a:rPr>
              <a:t>Reasonableness</a:t>
            </a:r>
            <a:endParaRPr sz="1500" dirty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525"/>
              </a:spcBef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sz="1500" b="1" spc="-20" dirty="0">
                <a:solidFill>
                  <a:srgbClr val="0D0D0D"/>
                </a:solidFill>
                <a:latin typeface="Arial"/>
                <a:cs typeface="Arial"/>
              </a:rPr>
              <a:t>Selection</a:t>
            </a:r>
            <a:endParaRPr sz="1500" dirty="0">
              <a:latin typeface="Arial"/>
              <a:cs typeface="Arial"/>
            </a:endParaRPr>
          </a:p>
          <a:p>
            <a:pPr marL="851535" lvl="1" indent="-228600">
              <a:lnSpc>
                <a:spcPct val="100000"/>
              </a:lnSpc>
              <a:spcBef>
                <a:spcPts val="455"/>
              </a:spcBef>
              <a:buChar char="•"/>
              <a:tabLst>
                <a:tab pos="850900" algn="l"/>
                <a:tab pos="851535" algn="l"/>
              </a:tabLst>
            </a:pPr>
            <a:r>
              <a:rPr sz="1500" spc="-10" dirty="0">
                <a:solidFill>
                  <a:srgbClr val="0D0D0D"/>
                </a:solidFill>
                <a:latin typeface="Arial"/>
                <a:cs typeface="Arial"/>
              </a:rPr>
              <a:t>Best </a:t>
            </a:r>
            <a:r>
              <a:rPr sz="1500" spc="-50" dirty="0">
                <a:solidFill>
                  <a:srgbClr val="0D0D0D"/>
                </a:solidFill>
                <a:latin typeface="Arial"/>
                <a:cs typeface="Arial"/>
              </a:rPr>
              <a:t>Value</a:t>
            </a:r>
            <a:r>
              <a:rPr sz="1500" spc="160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1500" spc="-20" dirty="0">
                <a:solidFill>
                  <a:srgbClr val="0D0D0D"/>
                </a:solidFill>
                <a:latin typeface="Arial"/>
                <a:cs typeface="Arial"/>
              </a:rPr>
              <a:t>Determination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14337" y="471551"/>
            <a:ext cx="1841500" cy="0"/>
          </a:xfrm>
          <a:custGeom>
            <a:avLst/>
            <a:gdLst/>
            <a:ahLst/>
            <a:cxnLst/>
            <a:rect l="l" t="t" r="r" b="b"/>
            <a:pathLst>
              <a:path w="1841500">
                <a:moveTo>
                  <a:pt x="0" y="0"/>
                </a:moveTo>
                <a:lnTo>
                  <a:pt x="1841055" y="0"/>
                </a:lnTo>
              </a:path>
            </a:pathLst>
          </a:custGeom>
          <a:ln w="50800">
            <a:solidFill>
              <a:srgbClr val="FF6E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374967" y="471551"/>
            <a:ext cx="11442065" cy="6078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885"/>
              </a:spcBef>
            </a:pPr>
            <a:r>
              <a:rPr sz="3950" dirty="0"/>
              <a:t>DB </a:t>
            </a:r>
            <a:r>
              <a:rPr sz="3950" spc="-10" dirty="0"/>
              <a:t>PROCUREMENT: </a:t>
            </a:r>
            <a:r>
              <a:rPr sz="3950" spc="-35" dirty="0">
                <a:solidFill>
                  <a:schemeClr val="tx1"/>
                </a:solidFill>
              </a:rPr>
              <a:t>STAGE </a:t>
            </a:r>
            <a:r>
              <a:rPr sz="3950" spc="15" dirty="0">
                <a:solidFill>
                  <a:schemeClr val="tx1"/>
                </a:solidFill>
              </a:rPr>
              <a:t>2 </a:t>
            </a:r>
            <a:r>
              <a:rPr sz="3950" spc="5" dirty="0">
                <a:solidFill>
                  <a:schemeClr val="tx1"/>
                </a:solidFill>
              </a:rPr>
              <a:t>-</a:t>
            </a:r>
            <a:r>
              <a:rPr sz="3950" spc="320" dirty="0">
                <a:solidFill>
                  <a:schemeClr val="tx1"/>
                </a:solidFill>
              </a:rPr>
              <a:t> </a:t>
            </a:r>
            <a:r>
              <a:rPr sz="3950" spc="5" dirty="0">
                <a:solidFill>
                  <a:schemeClr val="tx1"/>
                </a:solidFill>
              </a:rPr>
              <a:t>RFP</a:t>
            </a:r>
            <a:endParaRPr sz="3950" dirty="0">
              <a:solidFill>
                <a:schemeClr val="tx1"/>
              </a:solidFill>
            </a:endParaRPr>
          </a:p>
        </p:txBody>
      </p:sp>
      <p:sp>
        <p:nvSpPr>
          <p:cNvPr id="36" name="object 14">
            <a:extLst>
              <a:ext uri="{FF2B5EF4-FFF2-40B4-BE49-F238E27FC236}">
                <a16:creationId xmlns:a16="http://schemas.microsoft.com/office/drawing/2014/main" id="{E4EF15F5-67F0-4A05-E8DE-A73E447CBFF0}"/>
              </a:ext>
            </a:extLst>
          </p:cNvPr>
          <p:cNvSpPr/>
          <p:nvPr/>
        </p:nvSpPr>
        <p:spPr>
          <a:xfrm>
            <a:off x="6122829" y="1718383"/>
            <a:ext cx="0" cy="196850"/>
          </a:xfrm>
          <a:custGeom>
            <a:avLst/>
            <a:gdLst/>
            <a:ahLst/>
            <a:cxnLst/>
            <a:rect l="l" t="t" r="r" b="b"/>
            <a:pathLst>
              <a:path h="196850">
                <a:moveTo>
                  <a:pt x="0" y="0"/>
                </a:moveTo>
                <a:lnTo>
                  <a:pt x="0" y="19685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15">
            <a:extLst>
              <a:ext uri="{FF2B5EF4-FFF2-40B4-BE49-F238E27FC236}">
                <a16:creationId xmlns:a16="http://schemas.microsoft.com/office/drawing/2014/main" id="{ED8048D5-1301-BC96-C1D3-B07AC423363A}"/>
              </a:ext>
            </a:extLst>
          </p:cNvPr>
          <p:cNvSpPr txBox="1"/>
          <p:nvPr/>
        </p:nvSpPr>
        <p:spPr>
          <a:xfrm>
            <a:off x="5793518" y="1310649"/>
            <a:ext cx="649605" cy="3465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3200" marR="5080" indent="-190500">
              <a:lnSpc>
                <a:spcPct val="102499"/>
              </a:lnSpc>
              <a:spcBef>
                <a:spcPts val="95"/>
              </a:spcBef>
            </a:pPr>
            <a:r>
              <a:rPr sz="1100" spc="10" dirty="0">
                <a:solidFill>
                  <a:srgbClr val="585858"/>
                </a:solidFill>
                <a:latin typeface="Arial"/>
                <a:cs typeface="Arial"/>
              </a:rPr>
              <a:t>Pr</a:t>
            </a:r>
            <a:r>
              <a:rPr sz="1100" spc="-15" dirty="0">
                <a:solidFill>
                  <a:srgbClr val="585858"/>
                </a:solidFill>
                <a:latin typeface="Arial"/>
                <a:cs typeface="Arial"/>
              </a:rPr>
              <a:t>opo</a:t>
            </a:r>
            <a:r>
              <a:rPr sz="1100" spc="45" dirty="0">
                <a:solidFill>
                  <a:srgbClr val="585858"/>
                </a:solidFill>
                <a:latin typeface="Arial"/>
                <a:cs typeface="Arial"/>
              </a:rPr>
              <a:t>s</a:t>
            </a:r>
            <a:r>
              <a:rPr sz="1100" spc="-15" dirty="0">
                <a:solidFill>
                  <a:srgbClr val="585858"/>
                </a:solidFill>
                <a:latin typeface="Arial"/>
                <a:cs typeface="Arial"/>
              </a:rPr>
              <a:t>a</a:t>
            </a:r>
            <a:r>
              <a:rPr sz="1100" spc="-20" dirty="0">
                <a:solidFill>
                  <a:srgbClr val="585858"/>
                </a:solidFill>
                <a:latin typeface="Arial"/>
                <a:cs typeface="Arial"/>
              </a:rPr>
              <a:t>l</a:t>
            </a:r>
            <a:r>
              <a:rPr sz="1100" spc="5" dirty="0">
                <a:solidFill>
                  <a:srgbClr val="585858"/>
                </a:solidFill>
                <a:latin typeface="Arial"/>
                <a:cs typeface="Arial"/>
              </a:rPr>
              <a:t>s </a:t>
            </a:r>
            <a:r>
              <a:rPr sz="1100" spc="10" dirty="0">
                <a:solidFill>
                  <a:srgbClr val="585858"/>
                </a:solidFill>
                <a:latin typeface="Arial"/>
                <a:cs typeface="Arial"/>
              </a:rPr>
              <a:t>Due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8" name="object 2">
            <a:extLst>
              <a:ext uri="{FF2B5EF4-FFF2-40B4-BE49-F238E27FC236}">
                <a16:creationId xmlns:a16="http://schemas.microsoft.com/office/drawing/2014/main" id="{B43C3C51-2716-B66A-2374-3D2DF46235BB}"/>
              </a:ext>
            </a:extLst>
          </p:cNvPr>
          <p:cNvSpPr/>
          <p:nvPr/>
        </p:nvSpPr>
        <p:spPr>
          <a:xfrm>
            <a:off x="996777" y="1888808"/>
            <a:ext cx="10270664" cy="352425"/>
          </a:xfrm>
          <a:custGeom>
            <a:avLst/>
            <a:gdLst/>
            <a:ahLst/>
            <a:cxnLst/>
            <a:rect l="l" t="t" r="r" b="b"/>
            <a:pathLst>
              <a:path w="9201150" h="352425">
                <a:moveTo>
                  <a:pt x="0" y="352425"/>
                </a:moveTo>
                <a:lnTo>
                  <a:pt x="9201150" y="352425"/>
                </a:lnTo>
                <a:lnTo>
                  <a:pt x="9201150" y="0"/>
                </a:lnTo>
                <a:lnTo>
                  <a:pt x="0" y="0"/>
                </a:lnTo>
                <a:lnTo>
                  <a:pt x="0" y="35242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2">
            <a:extLst>
              <a:ext uri="{FF2B5EF4-FFF2-40B4-BE49-F238E27FC236}">
                <a16:creationId xmlns:a16="http://schemas.microsoft.com/office/drawing/2014/main" id="{995C7DBB-770C-D99E-48AE-18AFDD397FA7}"/>
              </a:ext>
            </a:extLst>
          </p:cNvPr>
          <p:cNvSpPr/>
          <p:nvPr/>
        </p:nvSpPr>
        <p:spPr>
          <a:xfrm>
            <a:off x="6114035" y="1889932"/>
            <a:ext cx="2872232" cy="352425"/>
          </a:xfrm>
          <a:prstGeom prst="chevron">
            <a:avLst>
              <a:gd name="adj" fmla="val 41892"/>
            </a:avLst>
          </a:pr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">
            <a:extLst>
              <a:ext uri="{FF2B5EF4-FFF2-40B4-BE49-F238E27FC236}">
                <a16:creationId xmlns:a16="http://schemas.microsoft.com/office/drawing/2014/main" id="{DCCD95AE-17E3-06C9-241E-BB8F72AA52A0}"/>
              </a:ext>
            </a:extLst>
          </p:cNvPr>
          <p:cNvSpPr txBox="1"/>
          <p:nvPr/>
        </p:nvSpPr>
        <p:spPr>
          <a:xfrm>
            <a:off x="1232852" y="1888807"/>
            <a:ext cx="3524313" cy="354583"/>
          </a:xfrm>
          <a:prstGeom prst="rect">
            <a:avLst/>
          </a:prstGeom>
          <a:noFill/>
        </p:spPr>
        <p:txBody>
          <a:bodyPr vert="horz" wrap="square" lIns="0" tIns="87630" rIns="0" bIns="0" rtlCol="0">
            <a:noAutofit/>
          </a:bodyPr>
          <a:lstStyle/>
          <a:p>
            <a:pPr marL="238760">
              <a:lnSpc>
                <a:spcPct val="100000"/>
              </a:lnSpc>
              <a:spcBef>
                <a:spcPts val="690"/>
              </a:spcBef>
              <a:tabLst>
                <a:tab pos="1196340" algn="l"/>
                <a:tab pos="2581910" algn="l"/>
              </a:tabLst>
            </a:pPr>
            <a:r>
              <a:rPr sz="1200" b="1" spc="15" dirty="0">
                <a:solidFill>
                  <a:srgbClr val="FFFFFF"/>
                </a:solidFill>
                <a:latin typeface="Arial"/>
                <a:cs typeface="Arial"/>
              </a:rPr>
              <a:t>RFQ	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Evaluation	Draft</a:t>
            </a:r>
            <a:r>
              <a:rPr sz="12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15" dirty="0">
                <a:solidFill>
                  <a:srgbClr val="FFFFFF"/>
                </a:solidFill>
                <a:latin typeface="Arial"/>
                <a:cs typeface="Arial"/>
              </a:rPr>
              <a:t>RFP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41" name="object 6">
            <a:extLst>
              <a:ext uri="{FF2B5EF4-FFF2-40B4-BE49-F238E27FC236}">
                <a16:creationId xmlns:a16="http://schemas.microsoft.com/office/drawing/2014/main" id="{28237E21-62D2-2D16-A579-D487DADC6720}"/>
              </a:ext>
            </a:extLst>
          </p:cNvPr>
          <p:cNvSpPr txBox="1"/>
          <p:nvPr/>
        </p:nvSpPr>
        <p:spPr>
          <a:xfrm>
            <a:off x="5067555" y="1963420"/>
            <a:ext cx="102425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15" dirty="0">
                <a:solidFill>
                  <a:srgbClr val="FFFFFF"/>
                </a:solidFill>
                <a:latin typeface="Arial"/>
                <a:cs typeface="Arial"/>
              </a:rPr>
              <a:t>RFP </a:t>
            </a: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200" b="1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Market</a:t>
            </a:r>
            <a:endParaRPr sz="1200">
              <a:latin typeface="Arial"/>
              <a:cs typeface="Arial"/>
            </a:endParaRPr>
          </a:p>
        </p:txBody>
      </p:sp>
      <p:sp>
        <p:nvSpPr>
          <p:cNvPr id="42" name="object 7">
            <a:extLst>
              <a:ext uri="{FF2B5EF4-FFF2-40B4-BE49-F238E27FC236}">
                <a16:creationId xmlns:a16="http://schemas.microsoft.com/office/drawing/2014/main" id="{4FA998E2-06A8-B44B-B5FD-0E43984A5665}"/>
              </a:ext>
            </a:extLst>
          </p:cNvPr>
          <p:cNvSpPr/>
          <p:nvPr/>
        </p:nvSpPr>
        <p:spPr>
          <a:xfrm>
            <a:off x="3461767" y="1839036"/>
            <a:ext cx="190500" cy="450376"/>
          </a:xfrm>
          <a:custGeom>
            <a:avLst/>
            <a:gdLst/>
            <a:ahLst/>
            <a:cxnLst/>
            <a:rect l="l" t="t" r="r" b="b"/>
            <a:pathLst>
              <a:path w="190500" h="361950">
                <a:moveTo>
                  <a:pt x="4190" y="0"/>
                </a:moveTo>
                <a:lnTo>
                  <a:pt x="190500" y="178815"/>
                </a:lnTo>
                <a:lnTo>
                  <a:pt x="0" y="36195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8">
            <a:extLst>
              <a:ext uri="{FF2B5EF4-FFF2-40B4-BE49-F238E27FC236}">
                <a16:creationId xmlns:a16="http://schemas.microsoft.com/office/drawing/2014/main" id="{B5D72AAC-1B2A-0BCC-F25D-454D262275B8}"/>
              </a:ext>
            </a:extLst>
          </p:cNvPr>
          <p:cNvSpPr txBox="1"/>
          <p:nvPr/>
        </p:nvSpPr>
        <p:spPr>
          <a:xfrm>
            <a:off x="6497067" y="1963420"/>
            <a:ext cx="78168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va</a:t>
            </a:r>
            <a:r>
              <a:rPr sz="1200" b="1" spc="-3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200" b="1" spc="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" b="1" spc="-3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200" b="1" spc="-3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200" b="1" spc="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1200">
              <a:latin typeface="Arial"/>
              <a:cs typeface="Arial"/>
            </a:endParaRPr>
          </a:p>
        </p:txBody>
      </p:sp>
      <p:sp>
        <p:nvSpPr>
          <p:cNvPr id="44" name="object 9">
            <a:extLst>
              <a:ext uri="{FF2B5EF4-FFF2-40B4-BE49-F238E27FC236}">
                <a16:creationId xmlns:a16="http://schemas.microsoft.com/office/drawing/2014/main" id="{C754DFAF-E765-3729-9BEB-4ED9278DF7E7}"/>
              </a:ext>
            </a:extLst>
          </p:cNvPr>
          <p:cNvSpPr txBox="1"/>
          <p:nvPr/>
        </p:nvSpPr>
        <p:spPr>
          <a:xfrm>
            <a:off x="7851522" y="1963420"/>
            <a:ext cx="68643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Selection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45" name="object 10">
            <a:extLst>
              <a:ext uri="{FF2B5EF4-FFF2-40B4-BE49-F238E27FC236}">
                <a16:creationId xmlns:a16="http://schemas.microsoft.com/office/drawing/2014/main" id="{4ACB51D9-1F7C-7DB2-334A-5741E31C32FF}"/>
              </a:ext>
            </a:extLst>
          </p:cNvPr>
          <p:cNvSpPr txBox="1"/>
          <p:nvPr/>
        </p:nvSpPr>
        <p:spPr>
          <a:xfrm>
            <a:off x="9080882" y="1963420"/>
            <a:ext cx="1001394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Conformance</a:t>
            </a:r>
            <a:endParaRPr sz="1200">
              <a:latin typeface="Arial"/>
              <a:cs typeface="Arial"/>
            </a:endParaRPr>
          </a:p>
        </p:txBody>
      </p:sp>
      <p:sp>
        <p:nvSpPr>
          <p:cNvPr id="46" name="object 11">
            <a:extLst>
              <a:ext uri="{FF2B5EF4-FFF2-40B4-BE49-F238E27FC236}">
                <a16:creationId xmlns:a16="http://schemas.microsoft.com/office/drawing/2014/main" id="{DC1DA17A-E027-F318-C24A-3287A56053D4}"/>
              </a:ext>
            </a:extLst>
          </p:cNvPr>
          <p:cNvSpPr txBox="1"/>
          <p:nvPr/>
        </p:nvSpPr>
        <p:spPr>
          <a:xfrm>
            <a:off x="10478517" y="1963420"/>
            <a:ext cx="64389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3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200" b="1" spc="1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200" b="1" spc="-3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act</a:t>
            </a:r>
            <a:endParaRPr sz="1200">
              <a:latin typeface="Arial"/>
              <a:cs typeface="Arial"/>
            </a:endParaRPr>
          </a:p>
        </p:txBody>
      </p:sp>
      <p:sp>
        <p:nvSpPr>
          <p:cNvPr id="48" name="object 13">
            <a:extLst>
              <a:ext uri="{FF2B5EF4-FFF2-40B4-BE49-F238E27FC236}">
                <a16:creationId xmlns:a16="http://schemas.microsoft.com/office/drawing/2014/main" id="{A9F13077-7805-F589-690E-A84AF2E5065C}"/>
              </a:ext>
            </a:extLst>
          </p:cNvPr>
          <p:cNvSpPr/>
          <p:nvPr/>
        </p:nvSpPr>
        <p:spPr>
          <a:xfrm>
            <a:off x="7433979" y="1839036"/>
            <a:ext cx="190500" cy="450376"/>
          </a:xfrm>
          <a:custGeom>
            <a:avLst/>
            <a:gdLst/>
            <a:ahLst/>
            <a:cxnLst/>
            <a:rect l="l" t="t" r="r" b="b"/>
            <a:pathLst>
              <a:path w="190500" h="361950">
                <a:moveTo>
                  <a:pt x="4191" y="0"/>
                </a:moveTo>
                <a:lnTo>
                  <a:pt x="190500" y="178815"/>
                </a:lnTo>
                <a:lnTo>
                  <a:pt x="0" y="36195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14">
            <a:extLst>
              <a:ext uri="{FF2B5EF4-FFF2-40B4-BE49-F238E27FC236}">
                <a16:creationId xmlns:a16="http://schemas.microsoft.com/office/drawing/2014/main" id="{D24B6A85-EAD8-9862-B508-097144572556}"/>
              </a:ext>
            </a:extLst>
          </p:cNvPr>
          <p:cNvSpPr/>
          <p:nvPr/>
        </p:nvSpPr>
        <p:spPr>
          <a:xfrm>
            <a:off x="10138792" y="1839036"/>
            <a:ext cx="190500" cy="450376"/>
          </a:xfrm>
          <a:custGeom>
            <a:avLst/>
            <a:gdLst/>
            <a:ahLst/>
            <a:cxnLst/>
            <a:rect l="l" t="t" r="r" b="b"/>
            <a:pathLst>
              <a:path w="190500" h="361950">
                <a:moveTo>
                  <a:pt x="4191" y="0"/>
                </a:moveTo>
                <a:lnTo>
                  <a:pt x="190500" y="178815"/>
                </a:lnTo>
                <a:lnTo>
                  <a:pt x="0" y="36195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7">
            <a:extLst>
              <a:ext uri="{FF2B5EF4-FFF2-40B4-BE49-F238E27FC236}">
                <a16:creationId xmlns:a16="http://schemas.microsoft.com/office/drawing/2014/main" id="{E8119F63-354F-35CE-2FF0-E7E982168CA9}"/>
              </a:ext>
            </a:extLst>
          </p:cNvPr>
          <p:cNvSpPr/>
          <p:nvPr/>
        </p:nvSpPr>
        <p:spPr>
          <a:xfrm>
            <a:off x="2014474" y="1839036"/>
            <a:ext cx="190500" cy="450376"/>
          </a:xfrm>
          <a:custGeom>
            <a:avLst/>
            <a:gdLst/>
            <a:ahLst/>
            <a:cxnLst/>
            <a:rect l="l" t="t" r="r" b="b"/>
            <a:pathLst>
              <a:path w="190500" h="361950">
                <a:moveTo>
                  <a:pt x="4190" y="0"/>
                </a:moveTo>
                <a:lnTo>
                  <a:pt x="190500" y="178815"/>
                </a:lnTo>
                <a:lnTo>
                  <a:pt x="0" y="36195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7">
            <a:extLst>
              <a:ext uri="{FF2B5EF4-FFF2-40B4-BE49-F238E27FC236}">
                <a16:creationId xmlns:a16="http://schemas.microsoft.com/office/drawing/2014/main" id="{BC597BDD-4DAA-A6BF-C609-6876844409AB}"/>
              </a:ext>
            </a:extLst>
          </p:cNvPr>
          <p:cNvSpPr/>
          <p:nvPr/>
        </p:nvSpPr>
        <p:spPr>
          <a:xfrm>
            <a:off x="4718748" y="1839036"/>
            <a:ext cx="190500" cy="450376"/>
          </a:xfrm>
          <a:custGeom>
            <a:avLst/>
            <a:gdLst/>
            <a:ahLst/>
            <a:cxnLst/>
            <a:rect l="l" t="t" r="r" b="b"/>
            <a:pathLst>
              <a:path w="190500" h="361950">
                <a:moveTo>
                  <a:pt x="4190" y="0"/>
                </a:moveTo>
                <a:lnTo>
                  <a:pt x="190500" y="178815"/>
                </a:lnTo>
                <a:lnTo>
                  <a:pt x="0" y="36195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46C50CBE-DA03-B2D5-190D-3DE10A163BD1}"/>
              </a:ext>
            </a:extLst>
          </p:cNvPr>
          <p:cNvSpPr txBox="1"/>
          <p:nvPr/>
        </p:nvSpPr>
        <p:spPr>
          <a:xfrm>
            <a:off x="11184001" y="6443979"/>
            <a:ext cx="198374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fld id="{4257DAF8-0CBF-4D50-8638-3526FD26F20A}" type="slidenum">
              <a:rPr lang="en-US" sz="1200" smtClean="0">
                <a:solidFill>
                  <a:srgbClr val="888888"/>
                </a:solidFill>
                <a:latin typeface="Calibri"/>
                <a:cs typeface="Calibri"/>
              </a:rPr>
              <a:t>15</a:t>
            </a:fld>
            <a:endParaRPr sz="1200" dirty="0"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10177526" y="1699640"/>
            <a:ext cx="0" cy="196850"/>
          </a:xfrm>
          <a:custGeom>
            <a:avLst/>
            <a:gdLst/>
            <a:ahLst/>
            <a:cxnLst/>
            <a:rect l="l" t="t" r="r" b="b"/>
            <a:pathLst>
              <a:path h="196850">
                <a:moveTo>
                  <a:pt x="0" y="0"/>
                </a:moveTo>
                <a:lnTo>
                  <a:pt x="0" y="19685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9972675" y="1460182"/>
            <a:ext cx="419734" cy="1974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00" spc="-65" dirty="0">
                <a:solidFill>
                  <a:srgbClr val="585858"/>
                </a:solidFill>
                <a:latin typeface="Arial"/>
                <a:cs typeface="Arial"/>
              </a:rPr>
              <a:t>A</a:t>
            </a:r>
            <a:r>
              <a:rPr sz="1100" spc="25" dirty="0">
                <a:solidFill>
                  <a:srgbClr val="585858"/>
                </a:solidFill>
                <a:latin typeface="Arial"/>
                <a:cs typeface="Arial"/>
              </a:rPr>
              <a:t>w</a:t>
            </a:r>
            <a:r>
              <a:rPr sz="1100" spc="-15" dirty="0">
                <a:solidFill>
                  <a:srgbClr val="585858"/>
                </a:solidFill>
                <a:latin typeface="Arial"/>
                <a:cs typeface="Arial"/>
              </a:rPr>
              <a:t>a</a:t>
            </a:r>
            <a:r>
              <a:rPr sz="1100" spc="10" dirty="0">
                <a:solidFill>
                  <a:srgbClr val="585858"/>
                </a:solidFill>
                <a:latin typeface="Arial"/>
                <a:cs typeface="Arial"/>
              </a:rPr>
              <a:t>rd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1301476" y="1699640"/>
            <a:ext cx="0" cy="196850"/>
          </a:xfrm>
          <a:custGeom>
            <a:avLst/>
            <a:gdLst/>
            <a:ahLst/>
            <a:cxnLst/>
            <a:rect l="l" t="t" r="r" b="b"/>
            <a:pathLst>
              <a:path h="196850">
                <a:moveTo>
                  <a:pt x="0" y="0"/>
                </a:moveTo>
                <a:lnTo>
                  <a:pt x="0" y="19685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1155044" y="1460182"/>
            <a:ext cx="302895" cy="1974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00" spc="-50" dirty="0">
                <a:solidFill>
                  <a:srgbClr val="585858"/>
                </a:solidFill>
                <a:latin typeface="Arial"/>
                <a:cs typeface="Arial"/>
              </a:rPr>
              <a:t>N</a:t>
            </a:r>
            <a:r>
              <a:rPr sz="1100" dirty="0">
                <a:solidFill>
                  <a:srgbClr val="585858"/>
                </a:solidFill>
                <a:latin typeface="Arial"/>
                <a:cs typeface="Arial"/>
              </a:rPr>
              <a:t>T</a:t>
            </a:r>
            <a:r>
              <a:rPr sz="1100" spc="15" dirty="0">
                <a:solidFill>
                  <a:srgbClr val="585858"/>
                </a:solidFill>
                <a:latin typeface="Arial"/>
                <a:cs typeface="Arial"/>
              </a:rPr>
              <a:t>P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96777" y="2485707"/>
            <a:ext cx="5178425" cy="2077085"/>
          </a:xfrm>
          <a:prstGeom prst="rect">
            <a:avLst/>
          </a:prstGeom>
        </p:spPr>
        <p:txBody>
          <a:bodyPr vert="horz" wrap="square" lIns="0" tIns="8001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630"/>
              </a:spcBef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sz="1500" b="1" spc="-15" dirty="0">
                <a:solidFill>
                  <a:srgbClr val="0D0D0D"/>
                </a:solidFill>
                <a:latin typeface="Arial"/>
                <a:cs typeface="Arial"/>
              </a:rPr>
              <a:t>Negotiation</a:t>
            </a:r>
            <a:endParaRPr sz="1500" dirty="0">
              <a:latin typeface="Arial"/>
              <a:cs typeface="Arial"/>
            </a:endParaRPr>
          </a:p>
          <a:p>
            <a:pPr marL="851535" lvl="1" indent="-228600">
              <a:lnSpc>
                <a:spcPct val="100000"/>
              </a:lnSpc>
              <a:spcBef>
                <a:spcPts val="535"/>
              </a:spcBef>
              <a:buChar char="•"/>
              <a:tabLst>
                <a:tab pos="850900" algn="l"/>
                <a:tab pos="851535" algn="l"/>
              </a:tabLst>
            </a:pPr>
            <a:r>
              <a:rPr sz="1500" spc="-20" dirty="0">
                <a:solidFill>
                  <a:srgbClr val="0D0D0D"/>
                </a:solidFill>
                <a:latin typeface="Arial"/>
                <a:cs typeface="Arial"/>
              </a:rPr>
              <a:t>Limited negotiations if initiated </a:t>
            </a:r>
            <a:r>
              <a:rPr sz="1500" spc="-10" dirty="0">
                <a:solidFill>
                  <a:srgbClr val="0D0D0D"/>
                </a:solidFill>
                <a:latin typeface="Arial"/>
                <a:cs typeface="Arial"/>
              </a:rPr>
              <a:t>by</a:t>
            </a:r>
            <a:r>
              <a:rPr sz="1500" spc="-185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1500" spc="-25" dirty="0">
                <a:solidFill>
                  <a:srgbClr val="0D0D0D"/>
                </a:solidFill>
                <a:latin typeface="Arial"/>
                <a:cs typeface="Arial"/>
              </a:rPr>
              <a:t>DDC</a:t>
            </a:r>
            <a:endParaRPr sz="1500" dirty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525"/>
              </a:spcBef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sz="1500" b="1" spc="-15" dirty="0">
                <a:solidFill>
                  <a:srgbClr val="0D0D0D"/>
                </a:solidFill>
                <a:latin typeface="Arial"/>
                <a:cs typeface="Arial"/>
              </a:rPr>
              <a:t>Conformance</a:t>
            </a:r>
            <a:endParaRPr sz="1500" dirty="0">
              <a:latin typeface="Arial"/>
              <a:cs typeface="Arial"/>
            </a:endParaRPr>
          </a:p>
          <a:p>
            <a:pPr marL="851535" lvl="1" indent="-228600">
              <a:lnSpc>
                <a:spcPct val="100000"/>
              </a:lnSpc>
              <a:spcBef>
                <a:spcPts val="450"/>
              </a:spcBef>
              <a:buChar char="•"/>
              <a:tabLst>
                <a:tab pos="850900" algn="l"/>
                <a:tab pos="851535" algn="l"/>
              </a:tabLst>
            </a:pPr>
            <a:r>
              <a:rPr sz="1500" spc="-25" dirty="0">
                <a:solidFill>
                  <a:srgbClr val="0D0D0D"/>
                </a:solidFill>
                <a:latin typeface="Arial"/>
                <a:cs typeface="Arial"/>
              </a:rPr>
              <a:t>Minor </a:t>
            </a:r>
            <a:r>
              <a:rPr sz="1500" spc="-35" dirty="0">
                <a:solidFill>
                  <a:srgbClr val="0D0D0D"/>
                </a:solidFill>
                <a:latin typeface="Arial"/>
                <a:cs typeface="Arial"/>
              </a:rPr>
              <a:t>changes </a:t>
            </a:r>
            <a:r>
              <a:rPr sz="1500" spc="15" dirty="0">
                <a:solidFill>
                  <a:srgbClr val="0D0D0D"/>
                </a:solidFill>
                <a:latin typeface="Arial"/>
                <a:cs typeface="Arial"/>
              </a:rPr>
              <a:t>to </a:t>
            </a:r>
            <a:r>
              <a:rPr sz="1500" spc="-20" dirty="0">
                <a:solidFill>
                  <a:srgbClr val="0D0D0D"/>
                </a:solidFill>
                <a:latin typeface="Arial"/>
                <a:cs typeface="Arial"/>
              </a:rPr>
              <a:t>the </a:t>
            </a:r>
            <a:r>
              <a:rPr sz="1500" spc="-10" dirty="0">
                <a:solidFill>
                  <a:srgbClr val="0D0D0D"/>
                </a:solidFill>
                <a:latin typeface="Arial"/>
                <a:cs typeface="Arial"/>
              </a:rPr>
              <a:t>contract </a:t>
            </a:r>
            <a:r>
              <a:rPr sz="1500" spc="-30" dirty="0">
                <a:solidFill>
                  <a:srgbClr val="0D0D0D"/>
                </a:solidFill>
                <a:latin typeface="Arial"/>
                <a:cs typeface="Arial"/>
              </a:rPr>
              <a:t>documents </a:t>
            </a:r>
            <a:r>
              <a:rPr sz="1500" spc="-20" dirty="0">
                <a:solidFill>
                  <a:srgbClr val="0D0D0D"/>
                </a:solidFill>
                <a:latin typeface="Arial"/>
                <a:cs typeface="Arial"/>
              </a:rPr>
              <a:t>if</a:t>
            </a:r>
            <a:r>
              <a:rPr sz="1500" spc="-85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1500" spc="-25" dirty="0">
                <a:solidFill>
                  <a:srgbClr val="0D0D0D"/>
                </a:solidFill>
                <a:latin typeface="Arial"/>
                <a:cs typeface="Arial"/>
              </a:rPr>
              <a:t>needed</a:t>
            </a:r>
            <a:endParaRPr sz="1500" dirty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530"/>
              </a:spcBef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sz="1500" b="1" spc="-35" dirty="0">
                <a:solidFill>
                  <a:srgbClr val="0D0D0D"/>
                </a:solidFill>
                <a:latin typeface="Arial"/>
                <a:cs typeface="Arial"/>
              </a:rPr>
              <a:t>Award</a:t>
            </a:r>
            <a:endParaRPr sz="1500" dirty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530"/>
              </a:spcBef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sz="1500" b="1" spc="-15" dirty="0">
                <a:solidFill>
                  <a:srgbClr val="0D0D0D"/>
                </a:solidFill>
                <a:latin typeface="Arial"/>
                <a:cs typeface="Arial"/>
              </a:rPr>
              <a:t>Execution</a:t>
            </a:r>
            <a:endParaRPr sz="1500" dirty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450"/>
              </a:spcBef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sz="1500" b="1" spc="-15" dirty="0">
                <a:solidFill>
                  <a:srgbClr val="0D0D0D"/>
                </a:solidFill>
                <a:latin typeface="Arial"/>
                <a:cs typeface="Arial"/>
              </a:rPr>
              <a:t>Registration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14337" y="471551"/>
            <a:ext cx="1841500" cy="0"/>
          </a:xfrm>
          <a:custGeom>
            <a:avLst/>
            <a:gdLst/>
            <a:ahLst/>
            <a:cxnLst/>
            <a:rect l="l" t="t" r="r" b="b"/>
            <a:pathLst>
              <a:path w="1841500">
                <a:moveTo>
                  <a:pt x="0" y="0"/>
                </a:moveTo>
                <a:lnTo>
                  <a:pt x="1841055" y="0"/>
                </a:lnTo>
              </a:path>
            </a:pathLst>
          </a:custGeom>
          <a:ln w="50800">
            <a:solidFill>
              <a:srgbClr val="FF6E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374967" y="471551"/>
            <a:ext cx="11442065" cy="6078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950" dirty="0"/>
              <a:t>DB </a:t>
            </a:r>
            <a:r>
              <a:rPr sz="3950" spc="-10" dirty="0"/>
              <a:t>PROCUREMENT:</a:t>
            </a:r>
            <a:r>
              <a:rPr sz="3950" spc="180" dirty="0"/>
              <a:t> </a:t>
            </a:r>
            <a:r>
              <a:rPr sz="3950" spc="-55" dirty="0">
                <a:solidFill>
                  <a:schemeClr val="tx1"/>
                </a:solidFill>
              </a:rPr>
              <a:t>AWARD</a:t>
            </a:r>
            <a:endParaRPr sz="3950" dirty="0">
              <a:solidFill>
                <a:schemeClr val="tx1"/>
              </a:solidFill>
            </a:endParaRPr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3C513A8F-F8E0-3CEB-080F-2155AB5FCB15}"/>
              </a:ext>
            </a:extLst>
          </p:cNvPr>
          <p:cNvSpPr/>
          <p:nvPr/>
        </p:nvSpPr>
        <p:spPr>
          <a:xfrm>
            <a:off x="8820531" y="1696848"/>
            <a:ext cx="0" cy="196850"/>
          </a:xfrm>
          <a:custGeom>
            <a:avLst/>
            <a:gdLst/>
            <a:ahLst/>
            <a:cxnLst/>
            <a:rect l="l" t="t" r="r" b="b"/>
            <a:pathLst>
              <a:path h="196850">
                <a:moveTo>
                  <a:pt x="0" y="0"/>
                </a:moveTo>
                <a:lnTo>
                  <a:pt x="0" y="19685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5">
            <a:extLst>
              <a:ext uri="{FF2B5EF4-FFF2-40B4-BE49-F238E27FC236}">
                <a16:creationId xmlns:a16="http://schemas.microsoft.com/office/drawing/2014/main" id="{577D9B98-AEE0-0E7F-5F06-47D243FBF1FB}"/>
              </a:ext>
            </a:extLst>
          </p:cNvPr>
          <p:cNvSpPr txBox="1"/>
          <p:nvPr/>
        </p:nvSpPr>
        <p:spPr>
          <a:xfrm>
            <a:off x="8509888" y="1457325"/>
            <a:ext cx="601980" cy="1968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00" spc="-5" dirty="0">
                <a:solidFill>
                  <a:srgbClr val="585858"/>
                </a:solidFill>
                <a:latin typeface="Arial"/>
                <a:cs typeface="Arial"/>
              </a:rPr>
              <a:t>Selection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C83AE66E-E157-5BEA-873A-D1365FF89034}"/>
              </a:ext>
            </a:extLst>
          </p:cNvPr>
          <p:cNvSpPr/>
          <p:nvPr/>
        </p:nvSpPr>
        <p:spPr>
          <a:xfrm>
            <a:off x="6122829" y="1718383"/>
            <a:ext cx="0" cy="196850"/>
          </a:xfrm>
          <a:custGeom>
            <a:avLst/>
            <a:gdLst/>
            <a:ahLst/>
            <a:cxnLst/>
            <a:rect l="l" t="t" r="r" b="b"/>
            <a:pathLst>
              <a:path h="196850">
                <a:moveTo>
                  <a:pt x="0" y="0"/>
                </a:moveTo>
                <a:lnTo>
                  <a:pt x="0" y="19685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15">
            <a:extLst>
              <a:ext uri="{FF2B5EF4-FFF2-40B4-BE49-F238E27FC236}">
                <a16:creationId xmlns:a16="http://schemas.microsoft.com/office/drawing/2014/main" id="{24BB2A71-4A28-6F6A-FD27-4C7AB082E9B1}"/>
              </a:ext>
            </a:extLst>
          </p:cNvPr>
          <p:cNvSpPr txBox="1"/>
          <p:nvPr/>
        </p:nvSpPr>
        <p:spPr>
          <a:xfrm>
            <a:off x="5793518" y="1310649"/>
            <a:ext cx="649605" cy="3465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3200" marR="5080" indent="-190500">
              <a:lnSpc>
                <a:spcPct val="102499"/>
              </a:lnSpc>
              <a:spcBef>
                <a:spcPts val="95"/>
              </a:spcBef>
            </a:pPr>
            <a:r>
              <a:rPr sz="1100" spc="10" dirty="0">
                <a:solidFill>
                  <a:srgbClr val="585858"/>
                </a:solidFill>
                <a:latin typeface="Arial"/>
                <a:cs typeface="Arial"/>
              </a:rPr>
              <a:t>Pr</a:t>
            </a:r>
            <a:r>
              <a:rPr sz="1100" spc="-15" dirty="0">
                <a:solidFill>
                  <a:srgbClr val="585858"/>
                </a:solidFill>
                <a:latin typeface="Arial"/>
                <a:cs typeface="Arial"/>
              </a:rPr>
              <a:t>opo</a:t>
            </a:r>
            <a:r>
              <a:rPr sz="1100" spc="45" dirty="0">
                <a:solidFill>
                  <a:srgbClr val="585858"/>
                </a:solidFill>
                <a:latin typeface="Arial"/>
                <a:cs typeface="Arial"/>
              </a:rPr>
              <a:t>s</a:t>
            </a:r>
            <a:r>
              <a:rPr sz="1100" spc="-15" dirty="0">
                <a:solidFill>
                  <a:srgbClr val="585858"/>
                </a:solidFill>
                <a:latin typeface="Arial"/>
                <a:cs typeface="Arial"/>
              </a:rPr>
              <a:t>a</a:t>
            </a:r>
            <a:r>
              <a:rPr sz="1100" spc="-20" dirty="0">
                <a:solidFill>
                  <a:srgbClr val="585858"/>
                </a:solidFill>
                <a:latin typeface="Arial"/>
                <a:cs typeface="Arial"/>
              </a:rPr>
              <a:t>l</a:t>
            </a:r>
            <a:r>
              <a:rPr sz="1100" spc="5" dirty="0">
                <a:solidFill>
                  <a:srgbClr val="585858"/>
                </a:solidFill>
                <a:latin typeface="Arial"/>
                <a:cs typeface="Arial"/>
              </a:rPr>
              <a:t>s </a:t>
            </a:r>
            <a:r>
              <a:rPr sz="1100" spc="10" dirty="0">
                <a:solidFill>
                  <a:srgbClr val="585858"/>
                </a:solidFill>
                <a:latin typeface="Arial"/>
                <a:cs typeface="Arial"/>
              </a:rPr>
              <a:t>Due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1" name="object 2">
            <a:extLst>
              <a:ext uri="{FF2B5EF4-FFF2-40B4-BE49-F238E27FC236}">
                <a16:creationId xmlns:a16="http://schemas.microsoft.com/office/drawing/2014/main" id="{72E02390-053B-F328-96F4-06630988E77E}"/>
              </a:ext>
            </a:extLst>
          </p:cNvPr>
          <p:cNvSpPr/>
          <p:nvPr/>
        </p:nvSpPr>
        <p:spPr>
          <a:xfrm>
            <a:off x="996777" y="1888808"/>
            <a:ext cx="10270664" cy="352425"/>
          </a:xfrm>
          <a:custGeom>
            <a:avLst/>
            <a:gdLst/>
            <a:ahLst/>
            <a:cxnLst/>
            <a:rect l="l" t="t" r="r" b="b"/>
            <a:pathLst>
              <a:path w="9201150" h="352425">
                <a:moveTo>
                  <a:pt x="0" y="352425"/>
                </a:moveTo>
                <a:lnTo>
                  <a:pt x="9201150" y="352425"/>
                </a:lnTo>
                <a:lnTo>
                  <a:pt x="9201150" y="0"/>
                </a:lnTo>
                <a:lnTo>
                  <a:pt x="0" y="0"/>
                </a:lnTo>
                <a:lnTo>
                  <a:pt x="0" y="35242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">
            <a:extLst>
              <a:ext uri="{FF2B5EF4-FFF2-40B4-BE49-F238E27FC236}">
                <a16:creationId xmlns:a16="http://schemas.microsoft.com/office/drawing/2014/main" id="{B10EB381-0484-2A76-1A2D-9B886E4255CE}"/>
              </a:ext>
            </a:extLst>
          </p:cNvPr>
          <p:cNvSpPr/>
          <p:nvPr/>
        </p:nvSpPr>
        <p:spPr>
          <a:xfrm>
            <a:off x="8800085" y="1889932"/>
            <a:ext cx="2622583" cy="352425"/>
          </a:xfrm>
          <a:prstGeom prst="chevron">
            <a:avLst>
              <a:gd name="adj" fmla="val 41892"/>
            </a:avLst>
          </a:pr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4">
            <a:extLst>
              <a:ext uri="{FF2B5EF4-FFF2-40B4-BE49-F238E27FC236}">
                <a16:creationId xmlns:a16="http://schemas.microsoft.com/office/drawing/2014/main" id="{8947EA27-D8F5-F6DC-B3DD-BD84A7300C2D}"/>
              </a:ext>
            </a:extLst>
          </p:cNvPr>
          <p:cNvSpPr txBox="1"/>
          <p:nvPr/>
        </p:nvSpPr>
        <p:spPr>
          <a:xfrm>
            <a:off x="1232852" y="1888807"/>
            <a:ext cx="3524313" cy="354583"/>
          </a:xfrm>
          <a:prstGeom prst="rect">
            <a:avLst/>
          </a:prstGeom>
          <a:noFill/>
        </p:spPr>
        <p:txBody>
          <a:bodyPr vert="horz" wrap="square" lIns="0" tIns="87630" rIns="0" bIns="0" rtlCol="0">
            <a:noAutofit/>
          </a:bodyPr>
          <a:lstStyle/>
          <a:p>
            <a:pPr marL="238760">
              <a:lnSpc>
                <a:spcPct val="100000"/>
              </a:lnSpc>
              <a:spcBef>
                <a:spcPts val="690"/>
              </a:spcBef>
              <a:tabLst>
                <a:tab pos="1196340" algn="l"/>
                <a:tab pos="2581910" algn="l"/>
              </a:tabLst>
            </a:pPr>
            <a:r>
              <a:rPr sz="1200" b="1" spc="15" dirty="0">
                <a:solidFill>
                  <a:srgbClr val="FFFFFF"/>
                </a:solidFill>
                <a:latin typeface="Arial"/>
                <a:cs typeface="Arial"/>
              </a:rPr>
              <a:t>RFQ	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Evaluation	Draft</a:t>
            </a:r>
            <a:r>
              <a:rPr sz="12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15" dirty="0">
                <a:solidFill>
                  <a:srgbClr val="FFFFFF"/>
                </a:solidFill>
                <a:latin typeface="Arial"/>
                <a:cs typeface="Arial"/>
              </a:rPr>
              <a:t>RFP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4" name="object 6">
            <a:extLst>
              <a:ext uri="{FF2B5EF4-FFF2-40B4-BE49-F238E27FC236}">
                <a16:creationId xmlns:a16="http://schemas.microsoft.com/office/drawing/2014/main" id="{E17CD15C-70FD-C1AB-16C8-F47F28DA906A}"/>
              </a:ext>
            </a:extLst>
          </p:cNvPr>
          <p:cNvSpPr txBox="1"/>
          <p:nvPr/>
        </p:nvSpPr>
        <p:spPr>
          <a:xfrm>
            <a:off x="5067555" y="1963420"/>
            <a:ext cx="102425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15" dirty="0">
                <a:solidFill>
                  <a:srgbClr val="FFFFFF"/>
                </a:solidFill>
                <a:latin typeface="Arial"/>
                <a:cs typeface="Arial"/>
              </a:rPr>
              <a:t>RFP </a:t>
            </a: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200" b="1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Market</a:t>
            </a:r>
            <a:endParaRPr sz="1200">
              <a:latin typeface="Arial"/>
              <a:cs typeface="Arial"/>
            </a:endParaRPr>
          </a:p>
        </p:txBody>
      </p:sp>
      <p:sp>
        <p:nvSpPr>
          <p:cNvPr id="25" name="object 7">
            <a:extLst>
              <a:ext uri="{FF2B5EF4-FFF2-40B4-BE49-F238E27FC236}">
                <a16:creationId xmlns:a16="http://schemas.microsoft.com/office/drawing/2014/main" id="{38C0DBE6-7F5F-7BD2-94E3-7C6B038E481D}"/>
              </a:ext>
            </a:extLst>
          </p:cNvPr>
          <p:cNvSpPr/>
          <p:nvPr/>
        </p:nvSpPr>
        <p:spPr>
          <a:xfrm>
            <a:off x="3461767" y="1839036"/>
            <a:ext cx="190500" cy="450376"/>
          </a:xfrm>
          <a:custGeom>
            <a:avLst/>
            <a:gdLst/>
            <a:ahLst/>
            <a:cxnLst/>
            <a:rect l="l" t="t" r="r" b="b"/>
            <a:pathLst>
              <a:path w="190500" h="361950">
                <a:moveTo>
                  <a:pt x="4190" y="0"/>
                </a:moveTo>
                <a:lnTo>
                  <a:pt x="190500" y="178815"/>
                </a:lnTo>
                <a:lnTo>
                  <a:pt x="0" y="36195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8">
            <a:extLst>
              <a:ext uri="{FF2B5EF4-FFF2-40B4-BE49-F238E27FC236}">
                <a16:creationId xmlns:a16="http://schemas.microsoft.com/office/drawing/2014/main" id="{17E4770D-0A8C-8021-7E7E-55B084C88BBC}"/>
              </a:ext>
            </a:extLst>
          </p:cNvPr>
          <p:cNvSpPr txBox="1"/>
          <p:nvPr/>
        </p:nvSpPr>
        <p:spPr>
          <a:xfrm>
            <a:off x="6497067" y="1963420"/>
            <a:ext cx="78168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va</a:t>
            </a:r>
            <a:r>
              <a:rPr sz="1200" b="1" spc="-3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200" b="1" spc="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" b="1" spc="-3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200" b="1" spc="-3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200" b="1" spc="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1200">
              <a:latin typeface="Arial"/>
              <a:cs typeface="Arial"/>
            </a:endParaRPr>
          </a:p>
        </p:txBody>
      </p:sp>
      <p:sp>
        <p:nvSpPr>
          <p:cNvPr id="27" name="object 9">
            <a:extLst>
              <a:ext uri="{FF2B5EF4-FFF2-40B4-BE49-F238E27FC236}">
                <a16:creationId xmlns:a16="http://schemas.microsoft.com/office/drawing/2014/main" id="{8D5E9213-33F9-8801-02B6-38AF0DDFEB79}"/>
              </a:ext>
            </a:extLst>
          </p:cNvPr>
          <p:cNvSpPr txBox="1"/>
          <p:nvPr/>
        </p:nvSpPr>
        <p:spPr>
          <a:xfrm>
            <a:off x="7851522" y="1963420"/>
            <a:ext cx="68643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Selection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28" name="object 10">
            <a:extLst>
              <a:ext uri="{FF2B5EF4-FFF2-40B4-BE49-F238E27FC236}">
                <a16:creationId xmlns:a16="http://schemas.microsoft.com/office/drawing/2014/main" id="{371E01B2-F6A5-5690-0D92-D0E8209C0D02}"/>
              </a:ext>
            </a:extLst>
          </p:cNvPr>
          <p:cNvSpPr txBox="1"/>
          <p:nvPr/>
        </p:nvSpPr>
        <p:spPr>
          <a:xfrm>
            <a:off x="9080882" y="1963420"/>
            <a:ext cx="1001394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Conformance</a:t>
            </a:r>
            <a:endParaRPr sz="1200">
              <a:latin typeface="Arial"/>
              <a:cs typeface="Arial"/>
            </a:endParaRPr>
          </a:p>
        </p:txBody>
      </p:sp>
      <p:sp>
        <p:nvSpPr>
          <p:cNvPr id="29" name="object 11">
            <a:extLst>
              <a:ext uri="{FF2B5EF4-FFF2-40B4-BE49-F238E27FC236}">
                <a16:creationId xmlns:a16="http://schemas.microsoft.com/office/drawing/2014/main" id="{D6F7676E-A164-B49A-F28A-1334D0539730}"/>
              </a:ext>
            </a:extLst>
          </p:cNvPr>
          <p:cNvSpPr txBox="1"/>
          <p:nvPr/>
        </p:nvSpPr>
        <p:spPr>
          <a:xfrm>
            <a:off x="10478517" y="1963420"/>
            <a:ext cx="64389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3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200" b="1" spc="1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200" b="1" spc="-3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act</a:t>
            </a:r>
            <a:endParaRPr sz="1200">
              <a:latin typeface="Arial"/>
              <a:cs typeface="Arial"/>
            </a:endParaRPr>
          </a:p>
        </p:txBody>
      </p:sp>
      <p:sp>
        <p:nvSpPr>
          <p:cNvPr id="30" name="object 13">
            <a:extLst>
              <a:ext uri="{FF2B5EF4-FFF2-40B4-BE49-F238E27FC236}">
                <a16:creationId xmlns:a16="http://schemas.microsoft.com/office/drawing/2014/main" id="{614BB9E1-9ED7-2357-AE42-642A0AB9540E}"/>
              </a:ext>
            </a:extLst>
          </p:cNvPr>
          <p:cNvSpPr/>
          <p:nvPr/>
        </p:nvSpPr>
        <p:spPr>
          <a:xfrm>
            <a:off x="7433979" y="1839036"/>
            <a:ext cx="190500" cy="450376"/>
          </a:xfrm>
          <a:custGeom>
            <a:avLst/>
            <a:gdLst/>
            <a:ahLst/>
            <a:cxnLst/>
            <a:rect l="l" t="t" r="r" b="b"/>
            <a:pathLst>
              <a:path w="190500" h="361950">
                <a:moveTo>
                  <a:pt x="4191" y="0"/>
                </a:moveTo>
                <a:lnTo>
                  <a:pt x="190500" y="178815"/>
                </a:lnTo>
                <a:lnTo>
                  <a:pt x="0" y="36195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14">
            <a:extLst>
              <a:ext uri="{FF2B5EF4-FFF2-40B4-BE49-F238E27FC236}">
                <a16:creationId xmlns:a16="http://schemas.microsoft.com/office/drawing/2014/main" id="{D309CB32-E2A6-4953-9A07-B7145DB3DD45}"/>
              </a:ext>
            </a:extLst>
          </p:cNvPr>
          <p:cNvSpPr/>
          <p:nvPr/>
        </p:nvSpPr>
        <p:spPr>
          <a:xfrm>
            <a:off x="10138792" y="1839036"/>
            <a:ext cx="190500" cy="450376"/>
          </a:xfrm>
          <a:custGeom>
            <a:avLst/>
            <a:gdLst/>
            <a:ahLst/>
            <a:cxnLst/>
            <a:rect l="l" t="t" r="r" b="b"/>
            <a:pathLst>
              <a:path w="190500" h="361950">
                <a:moveTo>
                  <a:pt x="4191" y="0"/>
                </a:moveTo>
                <a:lnTo>
                  <a:pt x="190500" y="178815"/>
                </a:lnTo>
                <a:lnTo>
                  <a:pt x="0" y="36195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7">
            <a:extLst>
              <a:ext uri="{FF2B5EF4-FFF2-40B4-BE49-F238E27FC236}">
                <a16:creationId xmlns:a16="http://schemas.microsoft.com/office/drawing/2014/main" id="{5A9C0244-F3D6-1FF0-6247-6D7F41FD6584}"/>
              </a:ext>
            </a:extLst>
          </p:cNvPr>
          <p:cNvSpPr/>
          <p:nvPr/>
        </p:nvSpPr>
        <p:spPr>
          <a:xfrm>
            <a:off x="2014474" y="1839036"/>
            <a:ext cx="190500" cy="450376"/>
          </a:xfrm>
          <a:custGeom>
            <a:avLst/>
            <a:gdLst/>
            <a:ahLst/>
            <a:cxnLst/>
            <a:rect l="l" t="t" r="r" b="b"/>
            <a:pathLst>
              <a:path w="190500" h="361950">
                <a:moveTo>
                  <a:pt x="4190" y="0"/>
                </a:moveTo>
                <a:lnTo>
                  <a:pt x="190500" y="178815"/>
                </a:lnTo>
                <a:lnTo>
                  <a:pt x="0" y="36195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7">
            <a:extLst>
              <a:ext uri="{FF2B5EF4-FFF2-40B4-BE49-F238E27FC236}">
                <a16:creationId xmlns:a16="http://schemas.microsoft.com/office/drawing/2014/main" id="{FD106D68-8080-5839-E3C7-00B2C98AB35A}"/>
              </a:ext>
            </a:extLst>
          </p:cNvPr>
          <p:cNvSpPr/>
          <p:nvPr/>
        </p:nvSpPr>
        <p:spPr>
          <a:xfrm>
            <a:off x="4718748" y="1839036"/>
            <a:ext cx="190500" cy="450376"/>
          </a:xfrm>
          <a:custGeom>
            <a:avLst/>
            <a:gdLst/>
            <a:ahLst/>
            <a:cxnLst/>
            <a:rect l="l" t="t" r="r" b="b"/>
            <a:pathLst>
              <a:path w="190500" h="361950">
                <a:moveTo>
                  <a:pt x="4190" y="0"/>
                </a:moveTo>
                <a:lnTo>
                  <a:pt x="190500" y="178815"/>
                </a:lnTo>
                <a:lnTo>
                  <a:pt x="0" y="36195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3">
            <a:extLst>
              <a:ext uri="{FF2B5EF4-FFF2-40B4-BE49-F238E27FC236}">
                <a16:creationId xmlns:a16="http://schemas.microsoft.com/office/drawing/2014/main" id="{F700D75F-47AA-9030-9005-229DCBA3E866}"/>
              </a:ext>
            </a:extLst>
          </p:cNvPr>
          <p:cNvSpPr/>
          <p:nvPr/>
        </p:nvSpPr>
        <p:spPr>
          <a:xfrm>
            <a:off x="6101051" y="1839036"/>
            <a:ext cx="190500" cy="450376"/>
          </a:xfrm>
          <a:custGeom>
            <a:avLst/>
            <a:gdLst/>
            <a:ahLst/>
            <a:cxnLst/>
            <a:rect l="l" t="t" r="r" b="b"/>
            <a:pathLst>
              <a:path w="190500" h="361950">
                <a:moveTo>
                  <a:pt x="4191" y="0"/>
                </a:moveTo>
                <a:lnTo>
                  <a:pt x="190500" y="178815"/>
                </a:lnTo>
                <a:lnTo>
                  <a:pt x="0" y="36195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B6AF0E6B-1AD1-589B-CB3E-4EC3270333E7}"/>
              </a:ext>
            </a:extLst>
          </p:cNvPr>
          <p:cNvSpPr txBox="1"/>
          <p:nvPr/>
        </p:nvSpPr>
        <p:spPr>
          <a:xfrm>
            <a:off x="11184001" y="6443979"/>
            <a:ext cx="198374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fld id="{4257DAF8-0CBF-4D50-8638-3526FD26F20A}" type="slidenum">
              <a:rPr lang="en-US" sz="1200" smtClean="0">
                <a:solidFill>
                  <a:srgbClr val="888888"/>
                </a:solidFill>
                <a:latin typeface="Calibri"/>
                <a:cs typeface="Calibri"/>
              </a:rPr>
              <a:t>16</a:t>
            </a:fld>
            <a:endParaRPr sz="1200" dirty="0"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15"/>
          <p:cNvSpPr/>
          <p:nvPr/>
        </p:nvSpPr>
        <p:spPr>
          <a:xfrm>
            <a:off x="414337" y="471551"/>
            <a:ext cx="1841500" cy="0"/>
          </a:xfrm>
          <a:custGeom>
            <a:avLst/>
            <a:gdLst/>
            <a:ahLst/>
            <a:cxnLst/>
            <a:rect l="l" t="t" r="r" b="b"/>
            <a:pathLst>
              <a:path w="1841500">
                <a:moveTo>
                  <a:pt x="0" y="0"/>
                </a:moveTo>
                <a:lnTo>
                  <a:pt x="1841055" y="0"/>
                </a:lnTo>
              </a:path>
            </a:pathLst>
          </a:custGeom>
          <a:ln w="50800">
            <a:solidFill>
              <a:srgbClr val="FF6E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374967" y="471551"/>
            <a:ext cx="11442065" cy="6078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950" dirty="0"/>
              <a:t>DB </a:t>
            </a:r>
            <a:r>
              <a:rPr lang="en-US" sz="3950" spc="-10" dirty="0"/>
              <a:t>EXECUTION</a:t>
            </a:r>
            <a:r>
              <a:rPr sz="3950" spc="-10" dirty="0"/>
              <a:t>:</a:t>
            </a:r>
            <a:r>
              <a:rPr sz="3950" spc="180" dirty="0"/>
              <a:t> </a:t>
            </a:r>
            <a:r>
              <a:rPr lang="en-US" sz="3950" spc="180" dirty="0">
                <a:solidFill>
                  <a:schemeClr val="tx1"/>
                </a:solidFill>
              </a:rPr>
              <a:t>POST </a:t>
            </a:r>
            <a:r>
              <a:rPr sz="3950" spc="-55" dirty="0">
                <a:solidFill>
                  <a:schemeClr val="tx1"/>
                </a:solidFill>
              </a:rPr>
              <a:t>AWARD</a:t>
            </a:r>
            <a:endParaRPr sz="3950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7B201E-6E03-A7C2-C236-4247F4FD9F58}"/>
              </a:ext>
            </a:extLst>
          </p:cNvPr>
          <p:cNvSpPr txBox="1"/>
          <p:nvPr/>
        </p:nvSpPr>
        <p:spPr>
          <a:xfrm>
            <a:off x="866775" y="2466975"/>
            <a:ext cx="85153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Arial"/>
                <a:cs typeface="Arial"/>
              </a:rPr>
              <a:t>Guaranteed Maximum Price (GMP) Phasing</a:t>
            </a:r>
            <a:endParaRPr lang="en-US" b="1" u="sng" dirty="0"/>
          </a:p>
          <a:p>
            <a:r>
              <a:rPr lang="en-US" b="1" u="sng" dirty="0"/>
              <a:t>Phase 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Site Investigation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“Open Book” pricing provided at Design Milestones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At Design Completion, Phase II Price Set (at or below GMP)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u="sng" dirty="0"/>
              <a:t>Phase 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Construction Work Performed</a:t>
            </a:r>
          </a:p>
        </p:txBody>
      </p:sp>
      <p:sp>
        <p:nvSpPr>
          <p:cNvPr id="14" name="object 10">
            <a:extLst>
              <a:ext uri="{FF2B5EF4-FFF2-40B4-BE49-F238E27FC236}">
                <a16:creationId xmlns:a16="http://schemas.microsoft.com/office/drawing/2014/main" id="{C0409B85-15EF-6300-BEF8-98E08ED4A98D}"/>
              </a:ext>
            </a:extLst>
          </p:cNvPr>
          <p:cNvSpPr/>
          <p:nvPr/>
        </p:nvSpPr>
        <p:spPr>
          <a:xfrm>
            <a:off x="10177526" y="1699640"/>
            <a:ext cx="0" cy="196850"/>
          </a:xfrm>
          <a:custGeom>
            <a:avLst/>
            <a:gdLst/>
            <a:ahLst/>
            <a:cxnLst/>
            <a:rect l="l" t="t" r="r" b="b"/>
            <a:pathLst>
              <a:path h="196850">
                <a:moveTo>
                  <a:pt x="0" y="0"/>
                </a:moveTo>
                <a:lnTo>
                  <a:pt x="0" y="19685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1">
            <a:extLst>
              <a:ext uri="{FF2B5EF4-FFF2-40B4-BE49-F238E27FC236}">
                <a16:creationId xmlns:a16="http://schemas.microsoft.com/office/drawing/2014/main" id="{0BACF394-46A0-6C99-B287-EB78A26D6D30}"/>
              </a:ext>
            </a:extLst>
          </p:cNvPr>
          <p:cNvSpPr txBox="1"/>
          <p:nvPr/>
        </p:nvSpPr>
        <p:spPr>
          <a:xfrm>
            <a:off x="9972675" y="1460182"/>
            <a:ext cx="419734" cy="1974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00" spc="-65" dirty="0">
                <a:solidFill>
                  <a:srgbClr val="585858"/>
                </a:solidFill>
                <a:latin typeface="Arial"/>
                <a:cs typeface="Arial"/>
              </a:rPr>
              <a:t>A</a:t>
            </a:r>
            <a:r>
              <a:rPr sz="1100" spc="25" dirty="0">
                <a:solidFill>
                  <a:srgbClr val="585858"/>
                </a:solidFill>
                <a:latin typeface="Arial"/>
                <a:cs typeface="Arial"/>
              </a:rPr>
              <a:t>w</a:t>
            </a:r>
            <a:r>
              <a:rPr sz="1100" spc="-15" dirty="0">
                <a:solidFill>
                  <a:srgbClr val="585858"/>
                </a:solidFill>
                <a:latin typeface="Arial"/>
                <a:cs typeface="Arial"/>
              </a:rPr>
              <a:t>a</a:t>
            </a:r>
            <a:r>
              <a:rPr sz="1100" spc="10" dirty="0">
                <a:solidFill>
                  <a:srgbClr val="585858"/>
                </a:solidFill>
                <a:latin typeface="Arial"/>
                <a:cs typeface="Arial"/>
              </a:rPr>
              <a:t>rd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2">
            <a:extLst>
              <a:ext uri="{FF2B5EF4-FFF2-40B4-BE49-F238E27FC236}">
                <a16:creationId xmlns:a16="http://schemas.microsoft.com/office/drawing/2014/main" id="{FEB5FEBC-65DE-817D-9F60-CC5CD9607269}"/>
              </a:ext>
            </a:extLst>
          </p:cNvPr>
          <p:cNvSpPr/>
          <p:nvPr/>
        </p:nvSpPr>
        <p:spPr>
          <a:xfrm>
            <a:off x="11301476" y="1699640"/>
            <a:ext cx="0" cy="196850"/>
          </a:xfrm>
          <a:custGeom>
            <a:avLst/>
            <a:gdLst/>
            <a:ahLst/>
            <a:cxnLst/>
            <a:rect l="l" t="t" r="r" b="b"/>
            <a:pathLst>
              <a:path h="196850">
                <a:moveTo>
                  <a:pt x="0" y="0"/>
                </a:moveTo>
                <a:lnTo>
                  <a:pt x="0" y="19685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3">
            <a:extLst>
              <a:ext uri="{FF2B5EF4-FFF2-40B4-BE49-F238E27FC236}">
                <a16:creationId xmlns:a16="http://schemas.microsoft.com/office/drawing/2014/main" id="{0835818C-7E9F-A389-C614-059114E799B4}"/>
              </a:ext>
            </a:extLst>
          </p:cNvPr>
          <p:cNvSpPr txBox="1"/>
          <p:nvPr/>
        </p:nvSpPr>
        <p:spPr>
          <a:xfrm>
            <a:off x="11155044" y="1460182"/>
            <a:ext cx="302895" cy="1974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00" spc="-50" dirty="0">
                <a:solidFill>
                  <a:srgbClr val="585858"/>
                </a:solidFill>
                <a:latin typeface="Arial"/>
                <a:cs typeface="Arial"/>
              </a:rPr>
              <a:t>N</a:t>
            </a:r>
            <a:r>
              <a:rPr sz="1100" dirty="0">
                <a:solidFill>
                  <a:srgbClr val="585858"/>
                </a:solidFill>
                <a:latin typeface="Arial"/>
                <a:cs typeface="Arial"/>
              </a:rPr>
              <a:t>T</a:t>
            </a:r>
            <a:r>
              <a:rPr sz="1100" spc="15" dirty="0">
                <a:solidFill>
                  <a:srgbClr val="585858"/>
                </a:solidFill>
                <a:latin typeface="Arial"/>
                <a:cs typeface="Arial"/>
              </a:rPr>
              <a:t>P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14">
            <a:extLst>
              <a:ext uri="{FF2B5EF4-FFF2-40B4-BE49-F238E27FC236}">
                <a16:creationId xmlns:a16="http://schemas.microsoft.com/office/drawing/2014/main" id="{D8FBE7D0-31D4-0647-4B8F-6BBA03AC4E34}"/>
              </a:ext>
            </a:extLst>
          </p:cNvPr>
          <p:cNvSpPr/>
          <p:nvPr/>
        </p:nvSpPr>
        <p:spPr>
          <a:xfrm>
            <a:off x="8820531" y="1696848"/>
            <a:ext cx="0" cy="196850"/>
          </a:xfrm>
          <a:custGeom>
            <a:avLst/>
            <a:gdLst/>
            <a:ahLst/>
            <a:cxnLst/>
            <a:rect l="l" t="t" r="r" b="b"/>
            <a:pathLst>
              <a:path h="196850">
                <a:moveTo>
                  <a:pt x="0" y="0"/>
                </a:moveTo>
                <a:lnTo>
                  <a:pt x="0" y="19685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5">
            <a:extLst>
              <a:ext uri="{FF2B5EF4-FFF2-40B4-BE49-F238E27FC236}">
                <a16:creationId xmlns:a16="http://schemas.microsoft.com/office/drawing/2014/main" id="{3CDFF799-CB60-A78C-BAB5-BB31C3C4B44E}"/>
              </a:ext>
            </a:extLst>
          </p:cNvPr>
          <p:cNvSpPr txBox="1"/>
          <p:nvPr/>
        </p:nvSpPr>
        <p:spPr>
          <a:xfrm>
            <a:off x="8509888" y="1457325"/>
            <a:ext cx="601980" cy="1968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00" spc="-5" dirty="0">
                <a:solidFill>
                  <a:srgbClr val="585858"/>
                </a:solidFill>
                <a:latin typeface="Arial"/>
                <a:cs typeface="Arial"/>
              </a:rPr>
              <a:t>Selection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5" name="object 2">
            <a:extLst>
              <a:ext uri="{FF2B5EF4-FFF2-40B4-BE49-F238E27FC236}">
                <a16:creationId xmlns:a16="http://schemas.microsoft.com/office/drawing/2014/main" id="{5E62A233-5A78-64B4-6CD5-513FB8ECE7A8}"/>
              </a:ext>
            </a:extLst>
          </p:cNvPr>
          <p:cNvSpPr/>
          <p:nvPr/>
        </p:nvSpPr>
        <p:spPr>
          <a:xfrm>
            <a:off x="996777" y="1888808"/>
            <a:ext cx="10270664" cy="352425"/>
          </a:xfrm>
          <a:custGeom>
            <a:avLst/>
            <a:gdLst/>
            <a:ahLst/>
            <a:cxnLst/>
            <a:rect l="l" t="t" r="r" b="b"/>
            <a:pathLst>
              <a:path w="9201150" h="352425">
                <a:moveTo>
                  <a:pt x="0" y="352425"/>
                </a:moveTo>
                <a:lnTo>
                  <a:pt x="9201150" y="352425"/>
                </a:lnTo>
                <a:lnTo>
                  <a:pt x="9201150" y="0"/>
                </a:lnTo>
                <a:lnTo>
                  <a:pt x="0" y="0"/>
                </a:lnTo>
                <a:lnTo>
                  <a:pt x="0" y="35242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">
            <a:extLst>
              <a:ext uri="{FF2B5EF4-FFF2-40B4-BE49-F238E27FC236}">
                <a16:creationId xmlns:a16="http://schemas.microsoft.com/office/drawing/2014/main" id="{175E0961-3893-F2A5-A149-CE3F36D69632}"/>
              </a:ext>
            </a:extLst>
          </p:cNvPr>
          <p:cNvSpPr/>
          <p:nvPr/>
        </p:nvSpPr>
        <p:spPr>
          <a:xfrm>
            <a:off x="10177526" y="1889932"/>
            <a:ext cx="1245142" cy="352425"/>
          </a:xfrm>
          <a:prstGeom prst="chevron">
            <a:avLst>
              <a:gd name="adj" fmla="val 41892"/>
            </a:avLst>
          </a:pr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4">
            <a:extLst>
              <a:ext uri="{FF2B5EF4-FFF2-40B4-BE49-F238E27FC236}">
                <a16:creationId xmlns:a16="http://schemas.microsoft.com/office/drawing/2014/main" id="{FE56C52C-44E5-E615-6C9A-901619B435D8}"/>
              </a:ext>
            </a:extLst>
          </p:cNvPr>
          <p:cNvSpPr txBox="1"/>
          <p:nvPr/>
        </p:nvSpPr>
        <p:spPr>
          <a:xfrm>
            <a:off x="1232852" y="1888807"/>
            <a:ext cx="3524313" cy="354583"/>
          </a:xfrm>
          <a:prstGeom prst="rect">
            <a:avLst/>
          </a:prstGeom>
          <a:noFill/>
        </p:spPr>
        <p:txBody>
          <a:bodyPr vert="horz" wrap="square" lIns="0" tIns="87630" rIns="0" bIns="0" rtlCol="0">
            <a:noAutofit/>
          </a:bodyPr>
          <a:lstStyle/>
          <a:p>
            <a:pPr marL="238760">
              <a:lnSpc>
                <a:spcPct val="100000"/>
              </a:lnSpc>
              <a:spcBef>
                <a:spcPts val="690"/>
              </a:spcBef>
              <a:tabLst>
                <a:tab pos="1196340" algn="l"/>
                <a:tab pos="2581910" algn="l"/>
              </a:tabLst>
            </a:pPr>
            <a:r>
              <a:rPr sz="1200" b="1" spc="15" dirty="0">
                <a:solidFill>
                  <a:srgbClr val="FFFFFF"/>
                </a:solidFill>
                <a:latin typeface="Arial"/>
                <a:cs typeface="Arial"/>
              </a:rPr>
              <a:t>RFQ	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Evaluation	Draft</a:t>
            </a:r>
            <a:r>
              <a:rPr sz="12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15" dirty="0">
                <a:solidFill>
                  <a:srgbClr val="FFFFFF"/>
                </a:solidFill>
                <a:latin typeface="Arial"/>
                <a:cs typeface="Arial"/>
              </a:rPr>
              <a:t>RFP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8" name="object 6">
            <a:extLst>
              <a:ext uri="{FF2B5EF4-FFF2-40B4-BE49-F238E27FC236}">
                <a16:creationId xmlns:a16="http://schemas.microsoft.com/office/drawing/2014/main" id="{89FC1F41-4F29-7F34-8840-2839102A372D}"/>
              </a:ext>
            </a:extLst>
          </p:cNvPr>
          <p:cNvSpPr txBox="1"/>
          <p:nvPr/>
        </p:nvSpPr>
        <p:spPr>
          <a:xfrm>
            <a:off x="5067555" y="1963420"/>
            <a:ext cx="102425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15" dirty="0">
                <a:solidFill>
                  <a:srgbClr val="FFFFFF"/>
                </a:solidFill>
                <a:latin typeface="Arial"/>
                <a:cs typeface="Arial"/>
              </a:rPr>
              <a:t>RFP </a:t>
            </a: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200" b="1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Market</a:t>
            </a:r>
            <a:endParaRPr sz="1200">
              <a:latin typeface="Arial"/>
              <a:cs typeface="Arial"/>
            </a:endParaRPr>
          </a:p>
        </p:txBody>
      </p:sp>
      <p:sp>
        <p:nvSpPr>
          <p:cNvPr id="29" name="object 7">
            <a:extLst>
              <a:ext uri="{FF2B5EF4-FFF2-40B4-BE49-F238E27FC236}">
                <a16:creationId xmlns:a16="http://schemas.microsoft.com/office/drawing/2014/main" id="{F16075A7-8952-87A3-9E90-4084F33C7A84}"/>
              </a:ext>
            </a:extLst>
          </p:cNvPr>
          <p:cNvSpPr/>
          <p:nvPr/>
        </p:nvSpPr>
        <p:spPr>
          <a:xfrm>
            <a:off x="3461767" y="1839036"/>
            <a:ext cx="190500" cy="450376"/>
          </a:xfrm>
          <a:custGeom>
            <a:avLst/>
            <a:gdLst/>
            <a:ahLst/>
            <a:cxnLst/>
            <a:rect l="l" t="t" r="r" b="b"/>
            <a:pathLst>
              <a:path w="190500" h="361950">
                <a:moveTo>
                  <a:pt x="4190" y="0"/>
                </a:moveTo>
                <a:lnTo>
                  <a:pt x="190500" y="178815"/>
                </a:lnTo>
                <a:lnTo>
                  <a:pt x="0" y="36195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8">
            <a:extLst>
              <a:ext uri="{FF2B5EF4-FFF2-40B4-BE49-F238E27FC236}">
                <a16:creationId xmlns:a16="http://schemas.microsoft.com/office/drawing/2014/main" id="{26C2E359-AA7C-62F0-8C0F-4821614E6DE6}"/>
              </a:ext>
            </a:extLst>
          </p:cNvPr>
          <p:cNvSpPr txBox="1"/>
          <p:nvPr/>
        </p:nvSpPr>
        <p:spPr>
          <a:xfrm>
            <a:off x="6497067" y="1963420"/>
            <a:ext cx="78168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va</a:t>
            </a:r>
            <a:r>
              <a:rPr sz="1200" b="1" spc="-3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200" b="1" spc="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" b="1" spc="-3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200" b="1" spc="-3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200" b="1" spc="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1200">
              <a:latin typeface="Arial"/>
              <a:cs typeface="Arial"/>
            </a:endParaRPr>
          </a:p>
        </p:txBody>
      </p:sp>
      <p:sp>
        <p:nvSpPr>
          <p:cNvPr id="31" name="object 9">
            <a:extLst>
              <a:ext uri="{FF2B5EF4-FFF2-40B4-BE49-F238E27FC236}">
                <a16:creationId xmlns:a16="http://schemas.microsoft.com/office/drawing/2014/main" id="{ED737332-37B1-49B3-8BC2-DB691563387C}"/>
              </a:ext>
            </a:extLst>
          </p:cNvPr>
          <p:cNvSpPr txBox="1"/>
          <p:nvPr/>
        </p:nvSpPr>
        <p:spPr>
          <a:xfrm>
            <a:off x="7851522" y="1963420"/>
            <a:ext cx="68643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Selection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32" name="object 10">
            <a:extLst>
              <a:ext uri="{FF2B5EF4-FFF2-40B4-BE49-F238E27FC236}">
                <a16:creationId xmlns:a16="http://schemas.microsoft.com/office/drawing/2014/main" id="{AC99778E-1216-9FC1-06B6-DF1712DF8A0F}"/>
              </a:ext>
            </a:extLst>
          </p:cNvPr>
          <p:cNvSpPr txBox="1"/>
          <p:nvPr/>
        </p:nvSpPr>
        <p:spPr>
          <a:xfrm>
            <a:off x="9080882" y="1963420"/>
            <a:ext cx="1001394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Conformance</a:t>
            </a:r>
            <a:endParaRPr sz="1200">
              <a:latin typeface="Arial"/>
              <a:cs typeface="Arial"/>
            </a:endParaRPr>
          </a:p>
        </p:txBody>
      </p:sp>
      <p:sp>
        <p:nvSpPr>
          <p:cNvPr id="33" name="object 11">
            <a:extLst>
              <a:ext uri="{FF2B5EF4-FFF2-40B4-BE49-F238E27FC236}">
                <a16:creationId xmlns:a16="http://schemas.microsoft.com/office/drawing/2014/main" id="{FD386C0F-7BD3-2073-4E68-6B4F98A79CD3}"/>
              </a:ext>
            </a:extLst>
          </p:cNvPr>
          <p:cNvSpPr txBox="1"/>
          <p:nvPr/>
        </p:nvSpPr>
        <p:spPr>
          <a:xfrm>
            <a:off x="10478517" y="1963420"/>
            <a:ext cx="64389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3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200" b="1" spc="1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200" b="1" spc="-3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act</a:t>
            </a:r>
            <a:endParaRPr sz="1200">
              <a:latin typeface="Arial"/>
              <a:cs typeface="Arial"/>
            </a:endParaRPr>
          </a:p>
        </p:txBody>
      </p:sp>
      <p:sp>
        <p:nvSpPr>
          <p:cNvPr id="34" name="object 13">
            <a:extLst>
              <a:ext uri="{FF2B5EF4-FFF2-40B4-BE49-F238E27FC236}">
                <a16:creationId xmlns:a16="http://schemas.microsoft.com/office/drawing/2014/main" id="{D37BD077-B23D-4C37-FBDC-6C3E08D82656}"/>
              </a:ext>
            </a:extLst>
          </p:cNvPr>
          <p:cNvSpPr/>
          <p:nvPr/>
        </p:nvSpPr>
        <p:spPr>
          <a:xfrm>
            <a:off x="7433979" y="1839036"/>
            <a:ext cx="190500" cy="450376"/>
          </a:xfrm>
          <a:custGeom>
            <a:avLst/>
            <a:gdLst/>
            <a:ahLst/>
            <a:cxnLst/>
            <a:rect l="l" t="t" r="r" b="b"/>
            <a:pathLst>
              <a:path w="190500" h="361950">
                <a:moveTo>
                  <a:pt x="4191" y="0"/>
                </a:moveTo>
                <a:lnTo>
                  <a:pt x="190500" y="178815"/>
                </a:lnTo>
                <a:lnTo>
                  <a:pt x="0" y="36195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14">
            <a:extLst>
              <a:ext uri="{FF2B5EF4-FFF2-40B4-BE49-F238E27FC236}">
                <a16:creationId xmlns:a16="http://schemas.microsoft.com/office/drawing/2014/main" id="{DBE4EDED-A5F1-6568-8C23-475BDFE3FC4B}"/>
              </a:ext>
            </a:extLst>
          </p:cNvPr>
          <p:cNvSpPr/>
          <p:nvPr/>
        </p:nvSpPr>
        <p:spPr>
          <a:xfrm>
            <a:off x="8783356" y="1839036"/>
            <a:ext cx="190500" cy="450376"/>
          </a:xfrm>
          <a:custGeom>
            <a:avLst/>
            <a:gdLst/>
            <a:ahLst/>
            <a:cxnLst/>
            <a:rect l="l" t="t" r="r" b="b"/>
            <a:pathLst>
              <a:path w="190500" h="361950">
                <a:moveTo>
                  <a:pt x="4191" y="0"/>
                </a:moveTo>
                <a:lnTo>
                  <a:pt x="190500" y="178815"/>
                </a:lnTo>
                <a:lnTo>
                  <a:pt x="0" y="36195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7">
            <a:extLst>
              <a:ext uri="{FF2B5EF4-FFF2-40B4-BE49-F238E27FC236}">
                <a16:creationId xmlns:a16="http://schemas.microsoft.com/office/drawing/2014/main" id="{E3A2D12D-E953-B256-1DCB-B02C3D619435}"/>
              </a:ext>
            </a:extLst>
          </p:cNvPr>
          <p:cNvSpPr/>
          <p:nvPr/>
        </p:nvSpPr>
        <p:spPr>
          <a:xfrm>
            <a:off x="2014474" y="1839036"/>
            <a:ext cx="190500" cy="450376"/>
          </a:xfrm>
          <a:custGeom>
            <a:avLst/>
            <a:gdLst/>
            <a:ahLst/>
            <a:cxnLst/>
            <a:rect l="l" t="t" r="r" b="b"/>
            <a:pathLst>
              <a:path w="190500" h="361950">
                <a:moveTo>
                  <a:pt x="4190" y="0"/>
                </a:moveTo>
                <a:lnTo>
                  <a:pt x="190500" y="178815"/>
                </a:lnTo>
                <a:lnTo>
                  <a:pt x="0" y="36195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7">
            <a:extLst>
              <a:ext uri="{FF2B5EF4-FFF2-40B4-BE49-F238E27FC236}">
                <a16:creationId xmlns:a16="http://schemas.microsoft.com/office/drawing/2014/main" id="{04AD16D5-54AF-95BD-01BE-C6B4A39738ED}"/>
              </a:ext>
            </a:extLst>
          </p:cNvPr>
          <p:cNvSpPr/>
          <p:nvPr/>
        </p:nvSpPr>
        <p:spPr>
          <a:xfrm>
            <a:off x="4718748" y="1839036"/>
            <a:ext cx="190500" cy="450376"/>
          </a:xfrm>
          <a:custGeom>
            <a:avLst/>
            <a:gdLst/>
            <a:ahLst/>
            <a:cxnLst/>
            <a:rect l="l" t="t" r="r" b="b"/>
            <a:pathLst>
              <a:path w="190500" h="361950">
                <a:moveTo>
                  <a:pt x="4190" y="0"/>
                </a:moveTo>
                <a:lnTo>
                  <a:pt x="190500" y="178815"/>
                </a:lnTo>
                <a:lnTo>
                  <a:pt x="0" y="36195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13">
            <a:extLst>
              <a:ext uri="{FF2B5EF4-FFF2-40B4-BE49-F238E27FC236}">
                <a16:creationId xmlns:a16="http://schemas.microsoft.com/office/drawing/2014/main" id="{643A15AE-970E-161E-61E4-2CCF8439D906}"/>
              </a:ext>
            </a:extLst>
          </p:cNvPr>
          <p:cNvSpPr/>
          <p:nvPr/>
        </p:nvSpPr>
        <p:spPr>
          <a:xfrm>
            <a:off x="6101051" y="1839036"/>
            <a:ext cx="190500" cy="450376"/>
          </a:xfrm>
          <a:custGeom>
            <a:avLst/>
            <a:gdLst/>
            <a:ahLst/>
            <a:cxnLst/>
            <a:rect l="l" t="t" r="r" b="b"/>
            <a:pathLst>
              <a:path w="190500" h="361950">
                <a:moveTo>
                  <a:pt x="4191" y="0"/>
                </a:moveTo>
                <a:lnTo>
                  <a:pt x="190500" y="178815"/>
                </a:lnTo>
                <a:lnTo>
                  <a:pt x="0" y="36195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B8DD8684-E96C-4BA7-86A2-15B3D2B42B70}"/>
              </a:ext>
            </a:extLst>
          </p:cNvPr>
          <p:cNvSpPr txBox="1"/>
          <p:nvPr/>
        </p:nvSpPr>
        <p:spPr>
          <a:xfrm>
            <a:off x="11184001" y="6434454"/>
            <a:ext cx="198374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fld id="{4257DAF8-0CBF-4D50-8638-3526FD26F20A}" type="slidenum">
              <a:rPr lang="en-US" sz="1200" smtClean="0">
                <a:solidFill>
                  <a:srgbClr val="888888"/>
                </a:solidFill>
                <a:latin typeface="Calibri"/>
                <a:cs typeface="Calibri"/>
              </a:rPr>
              <a:t>17</a:t>
            </a:fld>
            <a:endParaRPr sz="1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612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5980" y="9525"/>
            <a:ext cx="12192000" cy="6838950"/>
          </a:xfrm>
          <a:custGeom>
            <a:avLst/>
            <a:gdLst/>
            <a:ahLst/>
            <a:cxnLst/>
            <a:rect l="l" t="t" r="r" b="b"/>
            <a:pathLst>
              <a:path w="12192000" h="6838950">
                <a:moveTo>
                  <a:pt x="12192000" y="6838949"/>
                </a:moveTo>
                <a:lnTo>
                  <a:pt x="12192000" y="0"/>
                </a:lnTo>
                <a:lnTo>
                  <a:pt x="0" y="0"/>
                </a:lnTo>
                <a:lnTo>
                  <a:pt x="0" y="6838949"/>
                </a:lnTo>
                <a:lnTo>
                  <a:pt x="12192000" y="6838949"/>
                </a:lnTo>
                <a:close/>
              </a:path>
            </a:pathLst>
          </a:custGeom>
          <a:solidFill>
            <a:srgbClr val="002EA7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4337" y="471551"/>
            <a:ext cx="11382375" cy="0"/>
          </a:xfrm>
          <a:custGeom>
            <a:avLst/>
            <a:gdLst/>
            <a:ahLst/>
            <a:cxnLst/>
            <a:rect l="l" t="t" r="r" b="b"/>
            <a:pathLst>
              <a:path w="11382375">
                <a:moveTo>
                  <a:pt x="0" y="0"/>
                </a:moveTo>
                <a:lnTo>
                  <a:pt x="11381930" y="0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4337" y="2414651"/>
            <a:ext cx="1841500" cy="0"/>
          </a:xfrm>
          <a:custGeom>
            <a:avLst/>
            <a:gdLst/>
            <a:ahLst/>
            <a:cxnLst/>
            <a:rect l="l" t="t" r="r" b="b"/>
            <a:pathLst>
              <a:path w="1841500">
                <a:moveTo>
                  <a:pt x="0" y="0"/>
                </a:moveTo>
                <a:lnTo>
                  <a:pt x="1841055" y="0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09575" y="704850"/>
            <a:ext cx="1800225" cy="4286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74967" y="2472689"/>
            <a:ext cx="6217285" cy="712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020060" algn="l"/>
              </a:tabLst>
            </a:pPr>
            <a:r>
              <a:rPr sz="4500" dirty="0">
                <a:solidFill>
                  <a:srgbClr val="FFFFFF"/>
                </a:solidFill>
              </a:rPr>
              <a:t>P</a:t>
            </a:r>
            <a:r>
              <a:rPr sz="4500" spc="-550" dirty="0">
                <a:solidFill>
                  <a:srgbClr val="FFFFFF"/>
                </a:solidFill>
              </a:rPr>
              <a:t> </a:t>
            </a:r>
            <a:r>
              <a:rPr sz="4500" dirty="0">
                <a:solidFill>
                  <a:srgbClr val="FFFFFF"/>
                </a:solidFill>
              </a:rPr>
              <a:t>R</a:t>
            </a:r>
            <a:r>
              <a:rPr sz="4500" spc="-645" dirty="0">
                <a:solidFill>
                  <a:srgbClr val="FFFFFF"/>
                </a:solidFill>
              </a:rPr>
              <a:t> </a:t>
            </a:r>
            <a:r>
              <a:rPr sz="4500" dirty="0">
                <a:solidFill>
                  <a:srgbClr val="FFFFFF"/>
                </a:solidFill>
              </a:rPr>
              <a:t>O</a:t>
            </a:r>
            <a:r>
              <a:rPr sz="4500" spc="-565" dirty="0">
                <a:solidFill>
                  <a:srgbClr val="FFFFFF"/>
                </a:solidFill>
              </a:rPr>
              <a:t> </a:t>
            </a:r>
            <a:r>
              <a:rPr sz="4500" spc="-5" dirty="0">
                <a:solidFill>
                  <a:srgbClr val="FFFFFF"/>
                </a:solidFill>
              </a:rPr>
              <a:t>J</a:t>
            </a:r>
            <a:r>
              <a:rPr sz="4500" spc="-520" dirty="0">
                <a:solidFill>
                  <a:srgbClr val="FFFFFF"/>
                </a:solidFill>
              </a:rPr>
              <a:t> </a:t>
            </a:r>
            <a:r>
              <a:rPr sz="4500" dirty="0">
                <a:solidFill>
                  <a:srgbClr val="FFFFFF"/>
                </a:solidFill>
              </a:rPr>
              <a:t>E</a:t>
            </a:r>
            <a:r>
              <a:rPr sz="4500" spc="-550" dirty="0">
                <a:solidFill>
                  <a:srgbClr val="FFFFFF"/>
                </a:solidFill>
              </a:rPr>
              <a:t> </a:t>
            </a:r>
            <a:r>
              <a:rPr sz="4500" dirty="0">
                <a:solidFill>
                  <a:srgbClr val="FFFFFF"/>
                </a:solidFill>
              </a:rPr>
              <a:t>C</a:t>
            </a:r>
            <a:r>
              <a:rPr sz="4500" spc="-505" dirty="0">
                <a:solidFill>
                  <a:srgbClr val="FFFFFF"/>
                </a:solidFill>
              </a:rPr>
              <a:t> </a:t>
            </a:r>
            <a:r>
              <a:rPr sz="4500" dirty="0">
                <a:solidFill>
                  <a:srgbClr val="FFFFFF"/>
                </a:solidFill>
              </a:rPr>
              <a:t>T	O</a:t>
            </a:r>
            <a:r>
              <a:rPr sz="4500" spc="-650" dirty="0">
                <a:solidFill>
                  <a:srgbClr val="FFFFFF"/>
                </a:solidFill>
              </a:rPr>
              <a:t> </a:t>
            </a:r>
            <a:r>
              <a:rPr sz="4500" dirty="0">
                <a:solidFill>
                  <a:srgbClr val="FFFFFF"/>
                </a:solidFill>
              </a:rPr>
              <a:t>V</a:t>
            </a:r>
            <a:r>
              <a:rPr sz="4500" spc="-570" dirty="0">
                <a:solidFill>
                  <a:srgbClr val="FFFFFF"/>
                </a:solidFill>
              </a:rPr>
              <a:t> </a:t>
            </a:r>
            <a:r>
              <a:rPr sz="4500" dirty="0">
                <a:solidFill>
                  <a:srgbClr val="FFFFFF"/>
                </a:solidFill>
              </a:rPr>
              <a:t>E</a:t>
            </a:r>
            <a:r>
              <a:rPr sz="4500" spc="-565" dirty="0">
                <a:solidFill>
                  <a:srgbClr val="FFFFFF"/>
                </a:solidFill>
              </a:rPr>
              <a:t> </a:t>
            </a:r>
            <a:r>
              <a:rPr sz="4500" dirty="0">
                <a:solidFill>
                  <a:srgbClr val="FFFFFF"/>
                </a:solidFill>
              </a:rPr>
              <a:t>R</a:t>
            </a:r>
            <a:r>
              <a:rPr sz="4500" spc="-655" dirty="0">
                <a:solidFill>
                  <a:srgbClr val="FFFFFF"/>
                </a:solidFill>
              </a:rPr>
              <a:t> </a:t>
            </a:r>
            <a:r>
              <a:rPr sz="4500" dirty="0">
                <a:solidFill>
                  <a:srgbClr val="FFFFFF"/>
                </a:solidFill>
              </a:rPr>
              <a:t>V</a:t>
            </a:r>
            <a:r>
              <a:rPr sz="4500" spc="-570" dirty="0">
                <a:solidFill>
                  <a:srgbClr val="FFFFFF"/>
                </a:solidFill>
              </a:rPr>
              <a:t> </a:t>
            </a:r>
            <a:r>
              <a:rPr sz="4500" spc="-5" dirty="0">
                <a:solidFill>
                  <a:srgbClr val="FFFFFF"/>
                </a:solidFill>
              </a:rPr>
              <a:t>I</a:t>
            </a:r>
            <a:r>
              <a:rPr sz="4500" spc="-575" dirty="0">
                <a:solidFill>
                  <a:srgbClr val="FFFFFF"/>
                </a:solidFill>
              </a:rPr>
              <a:t> </a:t>
            </a:r>
            <a:r>
              <a:rPr sz="4500" dirty="0">
                <a:solidFill>
                  <a:srgbClr val="FFFFFF"/>
                </a:solidFill>
              </a:rPr>
              <a:t>E</a:t>
            </a:r>
            <a:r>
              <a:rPr sz="4500" spc="-565" dirty="0">
                <a:solidFill>
                  <a:srgbClr val="FFFFFF"/>
                </a:solidFill>
              </a:rPr>
              <a:t> </a:t>
            </a:r>
            <a:r>
              <a:rPr sz="4500" dirty="0">
                <a:solidFill>
                  <a:srgbClr val="FFFFFF"/>
                </a:solidFill>
              </a:rPr>
              <a:t>W</a:t>
            </a:r>
            <a:endParaRPr sz="4500"/>
          </a:p>
        </p:txBody>
      </p:sp>
      <p:sp>
        <p:nvSpPr>
          <p:cNvPr id="8" name="object 8"/>
          <p:cNvSpPr txBox="1"/>
          <p:nvPr/>
        </p:nvSpPr>
        <p:spPr>
          <a:xfrm>
            <a:off x="10115550" y="6343653"/>
            <a:ext cx="1744344" cy="32380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830580" algn="l"/>
              </a:tabLst>
            </a:pPr>
            <a:r>
              <a:rPr lang="en-US" sz="2000" b="1" spc="5" dirty="0">
                <a:solidFill>
                  <a:srgbClr val="FF6E23"/>
                </a:solidFill>
                <a:latin typeface="Franklin Gothic Demi"/>
                <a:cs typeface="Franklin Gothic Demi"/>
              </a:rPr>
              <a:t> </a:t>
            </a:r>
            <a:r>
              <a:rPr lang="en-US" sz="2000" b="1" spc="15" dirty="0">
                <a:solidFill>
                  <a:srgbClr val="FF6E23"/>
                </a:solidFill>
                <a:latin typeface="Franklin Gothic Demi"/>
                <a:cs typeface="Franklin Gothic Demi"/>
              </a:rPr>
              <a:t>August</a:t>
            </a:r>
            <a:r>
              <a:rPr sz="2000" b="1" spc="10" dirty="0">
                <a:solidFill>
                  <a:srgbClr val="FF6E23"/>
                </a:solidFill>
                <a:latin typeface="Franklin Gothic Demi"/>
                <a:cs typeface="Franklin Gothic Demi"/>
              </a:rPr>
              <a:t>	</a:t>
            </a:r>
            <a:r>
              <a:rPr lang="en-US" sz="2000" b="1" spc="10" dirty="0">
                <a:solidFill>
                  <a:srgbClr val="FF6E23"/>
                </a:solidFill>
                <a:latin typeface="Franklin Gothic Demi"/>
                <a:cs typeface="Franklin Gothic Demi"/>
              </a:rPr>
              <a:t> </a:t>
            </a:r>
            <a:r>
              <a:rPr sz="2000" b="1" spc="15" dirty="0">
                <a:solidFill>
                  <a:srgbClr val="FF6E23"/>
                </a:solidFill>
                <a:latin typeface="Franklin Gothic Demi"/>
                <a:cs typeface="Franklin Gothic Demi"/>
              </a:rPr>
              <a:t>2</a:t>
            </a:r>
            <a:r>
              <a:rPr sz="2000" b="1" spc="-225" dirty="0">
                <a:solidFill>
                  <a:srgbClr val="FF6E23"/>
                </a:solidFill>
                <a:latin typeface="Franklin Gothic Demi"/>
                <a:cs typeface="Franklin Gothic Demi"/>
              </a:rPr>
              <a:t> </a:t>
            </a:r>
            <a:r>
              <a:rPr sz="2000" b="1" spc="15" dirty="0">
                <a:solidFill>
                  <a:srgbClr val="FF6E23"/>
                </a:solidFill>
                <a:latin typeface="Franklin Gothic Demi"/>
                <a:cs typeface="Franklin Gothic Demi"/>
              </a:rPr>
              <a:t>0</a:t>
            </a:r>
            <a:r>
              <a:rPr sz="2000" b="1" spc="-225" dirty="0">
                <a:solidFill>
                  <a:srgbClr val="FF6E23"/>
                </a:solidFill>
                <a:latin typeface="Franklin Gothic Demi"/>
                <a:cs typeface="Franklin Gothic Demi"/>
              </a:rPr>
              <a:t> </a:t>
            </a:r>
            <a:r>
              <a:rPr sz="2000" b="1" spc="15" dirty="0">
                <a:solidFill>
                  <a:srgbClr val="FF6E23"/>
                </a:solidFill>
                <a:latin typeface="Franklin Gothic Demi"/>
                <a:cs typeface="Franklin Gothic Demi"/>
              </a:rPr>
              <a:t>2</a:t>
            </a:r>
            <a:r>
              <a:rPr sz="2000" b="1" spc="-225" dirty="0">
                <a:solidFill>
                  <a:srgbClr val="FF6E23"/>
                </a:solidFill>
                <a:latin typeface="Franklin Gothic Demi"/>
                <a:cs typeface="Franklin Gothic Demi"/>
              </a:rPr>
              <a:t> </a:t>
            </a:r>
            <a:r>
              <a:rPr lang="en-US" sz="2000" b="1" spc="15" dirty="0">
                <a:solidFill>
                  <a:srgbClr val="FF6E23"/>
                </a:solidFill>
                <a:latin typeface="Franklin Gothic Demi"/>
                <a:cs typeface="Franklin Gothic Demi"/>
              </a:rPr>
              <a:t>3</a:t>
            </a:r>
            <a:endParaRPr sz="2000" dirty="0">
              <a:latin typeface="Franklin Gothic Demi"/>
              <a:cs typeface="Franklin Gothic Dem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7987" y="3324796"/>
            <a:ext cx="7063077" cy="69057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2150" b="1" spc="10" dirty="0">
                <a:solidFill>
                  <a:srgbClr val="FFFFFF"/>
                </a:solidFill>
                <a:latin typeface="Arial"/>
                <a:cs typeface="Arial"/>
              </a:rPr>
              <a:t>Luis Sanchez, P.E., Associate Commissioner</a:t>
            </a: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150" b="1" spc="5" dirty="0">
                <a:solidFill>
                  <a:srgbClr val="FFFFFF"/>
                </a:solidFill>
                <a:latin typeface="Arial"/>
                <a:cs typeface="Arial"/>
              </a:rPr>
              <a:t>Program </a:t>
            </a:r>
            <a:r>
              <a:rPr lang="en-US" sz="2150" b="1" spc="-10" dirty="0">
                <a:solidFill>
                  <a:srgbClr val="FFFFFF"/>
                </a:solidFill>
                <a:latin typeface="Arial"/>
                <a:cs typeface="Arial"/>
              </a:rPr>
              <a:t>Administration,</a:t>
            </a:r>
            <a:r>
              <a:rPr sz="2150" b="1" spc="3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b="1" spc="10" dirty="0">
                <a:solidFill>
                  <a:srgbClr val="FFFFFF"/>
                </a:solidFill>
                <a:latin typeface="Arial"/>
                <a:cs typeface="Arial"/>
              </a:rPr>
              <a:t>Infrastructure</a:t>
            </a:r>
            <a:endParaRPr sz="215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96557" y="6263957"/>
            <a:ext cx="700405" cy="3689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00" spc="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Eric</a:t>
            </a:r>
            <a:r>
              <a:rPr sz="1100" spc="-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Adams</a:t>
            </a:r>
            <a:endParaRPr sz="1100">
              <a:latin typeface="Franklin Gothic Medium"/>
              <a:cs typeface="Franklin Gothic Medium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Mayor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937766" y="6263957"/>
            <a:ext cx="1167130" cy="3689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00" spc="-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Thomas </a:t>
            </a:r>
            <a:r>
              <a:rPr sz="1100" spc="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Foley,</a:t>
            </a:r>
            <a:r>
              <a:rPr sz="1100" spc="-5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1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P.E.</a:t>
            </a:r>
            <a:endParaRPr sz="1100">
              <a:latin typeface="Franklin Gothic Medium"/>
              <a:cs typeface="Franklin Gothic Medium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100" spc="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Commissioner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950970" y="6221729"/>
            <a:ext cx="2698750" cy="3468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2499"/>
              </a:lnSpc>
              <a:spcBef>
                <a:spcPts val="95"/>
              </a:spcBef>
            </a:pPr>
            <a:r>
              <a:rPr sz="1100" spc="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Eric</a:t>
            </a:r>
            <a:r>
              <a:rPr sz="1100" spc="-6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1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C</a:t>
            </a:r>
            <a:r>
              <a:rPr sz="1100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Macfarlane,</a:t>
            </a:r>
            <a:r>
              <a:rPr sz="1100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P.E.</a:t>
            </a:r>
            <a:r>
              <a:rPr sz="1100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MASCE,</a:t>
            </a:r>
            <a:r>
              <a:rPr sz="1100" spc="-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NAC,</a:t>
            </a:r>
            <a:r>
              <a:rPr sz="1100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1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ENV-SP </a:t>
            </a:r>
            <a:r>
              <a:rPr sz="1100" spc="2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First </a:t>
            </a:r>
            <a:r>
              <a:rPr sz="1100" spc="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Deputy</a:t>
            </a:r>
            <a:r>
              <a:rPr sz="1100" spc="-16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Commissioner</a:t>
            </a:r>
            <a:endParaRPr sz="1100" dirty="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>
            <a:extLst>
              <a:ext uri="{FF2B5EF4-FFF2-40B4-BE49-F238E27FC236}">
                <a16:creationId xmlns:a16="http://schemas.microsoft.com/office/drawing/2014/main" id="{120A153A-FE82-D549-3B17-802F913E9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909" y="1933892"/>
            <a:ext cx="353377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ject 3"/>
          <p:cNvSpPr/>
          <p:nvPr/>
        </p:nvSpPr>
        <p:spPr>
          <a:xfrm>
            <a:off x="414337" y="471551"/>
            <a:ext cx="1841500" cy="0"/>
          </a:xfrm>
          <a:custGeom>
            <a:avLst/>
            <a:gdLst/>
            <a:ahLst/>
            <a:cxnLst/>
            <a:rect l="l" t="t" r="r" b="b"/>
            <a:pathLst>
              <a:path w="1841500">
                <a:moveTo>
                  <a:pt x="0" y="0"/>
                </a:moveTo>
                <a:lnTo>
                  <a:pt x="1841055" y="0"/>
                </a:lnTo>
              </a:path>
            </a:pathLst>
          </a:custGeom>
          <a:ln w="50800">
            <a:solidFill>
              <a:srgbClr val="FF6E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74967" y="471551"/>
            <a:ext cx="11442065" cy="10079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25"/>
              </a:spcBef>
            </a:pPr>
            <a:r>
              <a:rPr sz="3950" spc="-5" dirty="0"/>
              <a:t>DDC</a:t>
            </a:r>
            <a:r>
              <a:rPr sz="3950" spc="40" dirty="0"/>
              <a:t> </a:t>
            </a:r>
            <a:r>
              <a:rPr sz="3950" spc="5" dirty="0"/>
              <a:t>DESIGN-BUILD</a:t>
            </a:r>
            <a:r>
              <a:rPr lang="en-US" sz="3950" spc="5" dirty="0"/>
              <a:t> RAISED CROSSWALKS</a:t>
            </a:r>
            <a:endParaRPr sz="3950" dirty="0"/>
          </a:p>
          <a:p>
            <a:pPr marL="173990">
              <a:lnSpc>
                <a:spcPct val="100000"/>
              </a:lnSpc>
              <a:spcBef>
                <a:spcPts val="885"/>
              </a:spcBef>
            </a:pPr>
            <a:r>
              <a:rPr lang="en-US" sz="1850" spc="-25" dirty="0">
                <a:solidFill>
                  <a:srgbClr val="585858"/>
                </a:solidFill>
                <a:latin typeface="Arial"/>
                <a:cs typeface="Arial"/>
              </a:rPr>
              <a:t>HWCRCDB Scope of Work</a:t>
            </a:r>
            <a:endParaRPr lang="en-US" sz="1850" dirty="0">
              <a:latin typeface="Arial"/>
              <a:cs typeface="Arial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8F4A03-6CD5-6FB6-829B-78F1730BD1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3284" y="1752600"/>
            <a:ext cx="7221625" cy="3867785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Construct Raised Crosswalk on one leg of an intersection.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Construct ADA Compliant pedestrian ramps at all corners of the intersection.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Install Audible Pedestrian Signals at all signalized intersection.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Include incidental work such as: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Private and public utility relocations/adjustments to facilitate installation of raised crosswalk and pedestrian ramps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Grading and Drainage modification to ensure positive flow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Anticipate an approximate range of 100-125 intersections throughout all five boroughs.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Actual locations to be provided In RFP stage.</a:t>
            </a: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D877C6FA-17DA-018F-C77B-867473A7550B}"/>
              </a:ext>
            </a:extLst>
          </p:cNvPr>
          <p:cNvSpPr txBox="1"/>
          <p:nvPr/>
        </p:nvSpPr>
        <p:spPr>
          <a:xfrm>
            <a:off x="11184001" y="6434454"/>
            <a:ext cx="198374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fld id="{4257DAF8-0CBF-4D50-8638-3526FD26F20A}" type="slidenum">
              <a:rPr lang="en-US" sz="1200" smtClean="0">
                <a:solidFill>
                  <a:srgbClr val="888888"/>
                </a:solidFill>
                <a:latin typeface="Calibri"/>
                <a:cs typeface="Calibri"/>
              </a:rPr>
              <a:t>19</a:t>
            </a:fld>
            <a:endParaRPr sz="1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126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2EA7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4337" y="471551"/>
            <a:ext cx="11382375" cy="0"/>
          </a:xfrm>
          <a:custGeom>
            <a:avLst/>
            <a:gdLst/>
            <a:ahLst/>
            <a:cxnLst/>
            <a:rect l="l" t="t" r="r" b="b"/>
            <a:pathLst>
              <a:path w="11382375">
                <a:moveTo>
                  <a:pt x="0" y="0"/>
                </a:moveTo>
                <a:lnTo>
                  <a:pt x="11381930" y="0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4337" y="2414651"/>
            <a:ext cx="1841500" cy="0"/>
          </a:xfrm>
          <a:custGeom>
            <a:avLst/>
            <a:gdLst/>
            <a:ahLst/>
            <a:cxnLst/>
            <a:rect l="l" t="t" r="r" b="b"/>
            <a:pathLst>
              <a:path w="1841500">
                <a:moveTo>
                  <a:pt x="0" y="0"/>
                </a:moveTo>
                <a:lnTo>
                  <a:pt x="1841055" y="0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96557" y="6263957"/>
            <a:ext cx="700405" cy="3689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00" spc="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Eric</a:t>
            </a:r>
            <a:r>
              <a:rPr sz="1100" spc="-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Adams</a:t>
            </a:r>
            <a:endParaRPr sz="1100" dirty="0">
              <a:latin typeface="Franklin Gothic Medium"/>
              <a:cs typeface="Franklin Gothic Medium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Mayor</a:t>
            </a:r>
            <a:endParaRPr sz="1100" dirty="0">
              <a:latin typeface="Franklin Gothic Medium"/>
              <a:cs typeface="Franklin Gothic Medium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37766" y="6263957"/>
            <a:ext cx="1167130" cy="3689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00" spc="-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Thomas </a:t>
            </a:r>
            <a:r>
              <a:rPr sz="1100" spc="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Foley,</a:t>
            </a:r>
            <a:r>
              <a:rPr sz="1100" spc="-5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1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P.E.</a:t>
            </a:r>
            <a:endParaRPr sz="1100" dirty="0">
              <a:latin typeface="Franklin Gothic Medium"/>
              <a:cs typeface="Franklin Gothic Medium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100" spc="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Commissioner</a:t>
            </a:r>
            <a:endParaRPr sz="1100" dirty="0">
              <a:latin typeface="Franklin Gothic Medium"/>
              <a:cs typeface="Franklin Gothic Medium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09575" y="704850"/>
            <a:ext cx="1800225" cy="4286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74967" y="2472689"/>
            <a:ext cx="9965690" cy="712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781040" algn="l"/>
              </a:tabLst>
            </a:pPr>
            <a:r>
              <a:rPr sz="4500" dirty="0">
                <a:solidFill>
                  <a:srgbClr val="FFFFFF"/>
                </a:solidFill>
              </a:rPr>
              <a:t>P</a:t>
            </a:r>
            <a:r>
              <a:rPr sz="4500" spc="-550" dirty="0">
                <a:solidFill>
                  <a:srgbClr val="FFFFFF"/>
                </a:solidFill>
              </a:rPr>
              <a:t> </a:t>
            </a:r>
            <a:r>
              <a:rPr sz="4500" dirty="0">
                <a:solidFill>
                  <a:srgbClr val="FFFFFF"/>
                </a:solidFill>
              </a:rPr>
              <a:t>R</a:t>
            </a:r>
            <a:r>
              <a:rPr sz="4500" spc="-570" dirty="0">
                <a:solidFill>
                  <a:srgbClr val="FFFFFF"/>
                </a:solidFill>
              </a:rPr>
              <a:t> </a:t>
            </a:r>
            <a:r>
              <a:rPr sz="4500" dirty="0">
                <a:solidFill>
                  <a:srgbClr val="FFFFFF"/>
                </a:solidFill>
              </a:rPr>
              <a:t>E</a:t>
            </a:r>
            <a:r>
              <a:rPr sz="4500" spc="-535" dirty="0">
                <a:solidFill>
                  <a:srgbClr val="FFFFFF"/>
                </a:solidFill>
              </a:rPr>
              <a:t> </a:t>
            </a:r>
            <a:r>
              <a:rPr sz="4500" spc="-5" dirty="0">
                <a:solidFill>
                  <a:srgbClr val="FFFFFF"/>
                </a:solidFill>
              </a:rPr>
              <a:t>-</a:t>
            </a:r>
            <a:r>
              <a:rPr sz="4500" spc="-555" dirty="0">
                <a:solidFill>
                  <a:srgbClr val="FFFFFF"/>
                </a:solidFill>
              </a:rPr>
              <a:t> </a:t>
            </a:r>
            <a:r>
              <a:rPr sz="4500" dirty="0">
                <a:solidFill>
                  <a:srgbClr val="FFFFFF"/>
                </a:solidFill>
              </a:rPr>
              <a:t>S</a:t>
            </a:r>
            <a:r>
              <a:rPr sz="4500" spc="-525" dirty="0">
                <a:solidFill>
                  <a:srgbClr val="FFFFFF"/>
                </a:solidFill>
              </a:rPr>
              <a:t> </a:t>
            </a:r>
            <a:r>
              <a:rPr sz="4500" dirty="0">
                <a:solidFill>
                  <a:srgbClr val="FFFFFF"/>
                </a:solidFill>
              </a:rPr>
              <a:t>U</a:t>
            </a:r>
            <a:r>
              <a:rPr sz="4500" spc="-530" dirty="0">
                <a:solidFill>
                  <a:srgbClr val="FFFFFF"/>
                </a:solidFill>
              </a:rPr>
              <a:t> </a:t>
            </a:r>
            <a:r>
              <a:rPr sz="4500" dirty="0">
                <a:solidFill>
                  <a:srgbClr val="FFFFFF"/>
                </a:solidFill>
              </a:rPr>
              <a:t>B</a:t>
            </a:r>
            <a:r>
              <a:rPr sz="4500" spc="-540" dirty="0">
                <a:solidFill>
                  <a:srgbClr val="FFFFFF"/>
                </a:solidFill>
              </a:rPr>
              <a:t> </a:t>
            </a:r>
            <a:r>
              <a:rPr sz="4500" dirty="0">
                <a:solidFill>
                  <a:srgbClr val="FFFFFF"/>
                </a:solidFill>
              </a:rPr>
              <a:t>M</a:t>
            </a:r>
            <a:r>
              <a:rPr sz="4500" spc="-500" dirty="0">
                <a:solidFill>
                  <a:srgbClr val="FFFFFF"/>
                </a:solidFill>
              </a:rPr>
              <a:t> </a:t>
            </a:r>
            <a:r>
              <a:rPr sz="4500" spc="-5" dirty="0">
                <a:solidFill>
                  <a:srgbClr val="FFFFFF"/>
                </a:solidFill>
              </a:rPr>
              <a:t>I</a:t>
            </a:r>
            <a:r>
              <a:rPr sz="4500" spc="-565" dirty="0">
                <a:solidFill>
                  <a:srgbClr val="FFFFFF"/>
                </a:solidFill>
              </a:rPr>
              <a:t> </a:t>
            </a:r>
            <a:r>
              <a:rPr sz="4500" dirty="0">
                <a:solidFill>
                  <a:srgbClr val="FFFFFF"/>
                </a:solidFill>
              </a:rPr>
              <a:t>S</a:t>
            </a:r>
            <a:r>
              <a:rPr sz="4500" spc="-525" dirty="0">
                <a:solidFill>
                  <a:srgbClr val="FFFFFF"/>
                </a:solidFill>
              </a:rPr>
              <a:t> </a:t>
            </a:r>
            <a:r>
              <a:rPr sz="4500" dirty="0">
                <a:solidFill>
                  <a:srgbClr val="FFFFFF"/>
                </a:solidFill>
              </a:rPr>
              <a:t>S</a:t>
            </a:r>
            <a:r>
              <a:rPr sz="4500" spc="-520" dirty="0">
                <a:solidFill>
                  <a:srgbClr val="FFFFFF"/>
                </a:solidFill>
              </a:rPr>
              <a:t> </a:t>
            </a:r>
            <a:r>
              <a:rPr sz="4500" spc="-5" dirty="0">
                <a:solidFill>
                  <a:srgbClr val="FFFFFF"/>
                </a:solidFill>
              </a:rPr>
              <a:t>I</a:t>
            </a:r>
            <a:r>
              <a:rPr sz="4500" spc="-565" dirty="0">
                <a:solidFill>
                  <a:srgbClr val="FFFFFF"/>
                </a:solidFill>
              </a:rPr>
              <a:t> </a:t>
            </a:r>
            <a:r>
              <a:rPr sz="4500" dirty="0">
                <a:solidFill>
                  <a:srgbClr val="FFFFFF"/>
                </a:solidFill>
              </a:rPr>
              <a:t>O</a:t>
            </a:r>
            <a:r>
              <a:rPr sz="4500" spc="-565" dirty="0">
                <a:solidFill>
                  <a:srgbClr val="FFFFFF"/>
                </a:solidFill>
              </a:rPr>
              <a:t> </a:t>
            </a:r>
            <a:r>
              <a:rPr sz="4500" dirty="0">
                <a:solidFill>
                  <a:srgbClr val="FFFFFF"/>
                </a:solidFill>
              </a:rPr>
              <a:t>N	C</a:t>
            </a:r>
            <a:r>
              <a:rPr sz="4500" spc="-520" dirty="0">
                <a:solidFill>
                  <a:srgbClr val="FFFFFF"/>
                </a:solidFill>
              </a:rPr>
              <a:t> </a:t>
            </a:r>
            <a:r>
              <a:rPr sz="4500" dirty="0">
                <a:solidFill>
                  <a:srgbClr val="FFFFFF"/>
                </a:solidFill>
              </a:rPr>
              <a:t>O</a:t>
            </a:r>
            <a:r>
              <a:rPr sz="4500" spc="-575" dirty="0">
                <a:solidFill>
                  <a:srgbClr val="FFFFFF"/>
                </a:solidFill>
              </a:rPr>
              <a:t> </a:t>
            </a:r>
            <a:r>
              <a:rPr sz="4500" dirty="0">
                <a:solidFill>
                  <a:srgbClr val="FFFFFF"/>
                </a:solidFill>
              </a:rPr>
              <a:t>N</a:t>
            </a:r>
            <a:r>
              <a:rPr sz="4500" spc="-530" dirty="0">
                <a:solidFill>
                  <a:srgbClr val="FFFFFF"/>
                </a:solidFill>
              </a:rPr>
              <a:t> </a:t>
            </a:r>
            <a:r>
              <a:rPr sz="4500" dirty="0">
                <a:solidFill>
                  <a:srgbClr val="FFFFFF"/>
                </a:solidFill>
              </a:rPr>
              <a:t>F</a:t>
            </a:r>
            <a:r>
              <a:rPr sz="4500" spc="-565" dirty="0">
                <a:solidFill>
                  <a:srgbClr val="FFFFFF"/>
                </a:solidFill>
              </a:rPr>
              <a:t> </a:t>
            </a:r>
            <a:r>
              <a:rPr sz="4500" dirty="0">
                <a:solidFill>
                  <a:srgbClr val="FFFFFF"/>
                </a:solidFill>
              </a:rPr>
              <a:t>E</a:t>
            </a:r>
            <a:r>
              <a:rPr sz="4500" spc="-560" dirty="0">
                <a:solidFill>
                  <a:srgbClr val="FFFFFF"/>
                </a:solidFill>
              </a:rPr>
              <a:t> </a:t>
            </a:r>
            <a:r>
              <a:rPr sz="4500" dirty="0">
                <a:solidFill>
                  <a:srgbClr val="FFFFFF"/>
                </a:solidFill>
              </a:rPr>
              <a:t>R</a:t>
            </a:r>
            <a:r>
              <a:rPr sz="4500" spc="-580" dirty="0">
                <a:solidFill>
                  <a:srgbClr val="FFFFFF"/>
                </a:solidFill>
              </a:rPr>
              <a:t> </a:t>
            </a:r>
            <a:r>
              <a:rPr sz="4500" dirty="0">
                <a:solidFill>
                  <a:srgbClr val="FFFFFF"/>
                </a:solidFill>
              </a:rPr>
              <a:t>E</a:t>
            </a:r>
            <a:r>
              <a:rPr sz="4500" spc="-560" dirty="0">
                <a:solidFill>
                  <a:srgbClr val="FFFFFF"/>
                </a:solidFill>
              </a:rPr>
              <a:t> </a:t>
            </a:r>
            <a:r>
              <a:rPr sz="4500" dirty="0">
                <a:solidFill>
                  <a:srgbClr val="FFFFFF"/>
                </a:solidFill>
              </a:rPr>
              <a:t>N</a:t>
            </a:r>
            <a:r>
              <a:rPr sz="4500" spc="-530" dirty="0">
                <a:solidFill>
                  <a:srgbClr val="FFFFFF"/>
                </a:solidFill>
              </a:rPr>
              <a:t> </a:t>
            </a:r>
            <a:r>
              <a:rPr sz="4500" dirty="0">
                <a:solidFill>
                  <a:srgbClr val="FFFFFF"/>
                </a:solidFill>
              </a:rPr>
              <a:t>C</a:t>
            </a:r>
            <a:r>
              <a:rPr sz="4500" spc="-520" dirty="0">
                <a:solidFill>
                  <a:srgbClr val="FFFFFF"/>
                </a:solidFill>
              </a:rPr>
              <a:t> </a:t>
            </a:r>
            <a:r>
              <a:rPr sz="4500" dirty="0">
                <a:solidFill>
                  <a:srgbClr val="FFFFFF"/>
                </a:solidFill>
              </a:rPr>
              <a:t>E</a:t>
            </a:r>
            <a:endParaRPr sz="4500"/>
          </a:p>
        </p:txBody>
      </p:sp>
      <p:sp>
        <p:nvSpPr>
          <p:cNvPr id="10" name="object 10"/>
          <p:cNvSpPr txBox="1"/>
          <p:nvPr/>
        </p:nvSpPr>
        <p:spPr>
          <a:xfrm>
            <a:off x="10210800" y="6298247"/>
            <a:ext cx="1519237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830580" algn="l"/>
              </a:tabLst>
            </a:pPr>
            <a:r>
              <a:rPr lang="en-US" sz="2000" b="1" spc="5" dirty="0">
                <a:solidFill>
                  <a:srgbClr val="FF6E23"/>
                </a:solidFill>
                <a:latin typeface="Franklin Gothic Demi"/>
                <a:cs typeface="Franklin Gothic Demi"/>
              </a:rPr>
              <a:t>August 2023</a:t>
            </a:r>
            <a:endParaRPr sz="2000" dirty="0">
              <a:latin typeface="Franklin Gothic Demi"/>
              <a:cs typeface="Franklin Gothic Dem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07987" y="3334448"/>
            <a:ext cx="7317105" cy="203959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150" b="1" spc="10" dirty="0">
                <a:solidFill>
                  <a:srgbClr val="FFFFFF"/>
                </a:solidFill>
                <a:latin typeface="Arial"/>
                <a:cs typeface="Arial"/>
              </a:rPr>
              <a:t>Request </a:t>
            </a:r>
            <a:r>
              <a:rPr sz="2150" b="1" spc="20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2150" b="1" spc="10" dirty="0">
                <a:solidFill>
                  <a:srgbClr val="FFFFFF"/>
                </a:solidFill>
                <a:latin typeface="Arial"/>
                <a:cs typeface="Arial"/>
              </a:rPr>
              <a:t>Qualifications </a:t>
            </a:r>
            <a:r>
              <a:rPr sz="2150" b="1" spc="20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2150" b="1" spc="10" dirty="0">
                <a:solidFill>
                  <a:srgbClr val="FFFFFF"/>
                </a:solidFill>
                <a:latin typeface="Arial"/>
                <a:cs typeface="Arial"/>
              </a:rPr>
              <a:t>Design </a:t>
            </a:r>
            <a:r>
              <a:rPr sz="2150" b="1" spc="-5" dirty="0">
                <a:solidFill>
                  <a:srgbClr val="FFFFFF"/>
                </a:solidFill>
                <a:latin typeface="Arial"/>
                <a:cs typeface="Arial"/>
              </a:rPr>
              <a:t>Build </a:t>
            </a:r>
            <a:r>
              <a:rPr sz="2150" b="1" spc="5" dirty="0">
                <a:solidFill>
                  <a:srgbClr val="FFFFFF"/>
                </a:solidFill>
                <a:latin typeface="Arial"/>
                <a:cs typeface="Arial"/>
              </a:rPr>
              <a:t>Services</a:t>
            </a:r>
            <a:r>
              <a:rPr sz="2150" b="1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b="1" spc="2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endParaRPr sz="21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2150" b="1" spc="10" dirty="0">
                <a:solidFill>
                  <a:srgbClr val="FFFFFF"/>
                </a:solidFill>
                <a:latin typeface="Arial"/>
                <a:cs typeface="Arial"/>
              </a:rPr>
              <a:t>Infrastructure</a:t>
            </a:r>
            <a:r>
              <a:rPr sz="2150" b="1" spc="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b="1" spc="5" dirty="0">
                <a:solidFill>
                  <a:srgbClr val="FFFFFF"/>
                </a:solidFill>
                <a:latin typeface="Arial"/>
                <a:cs typeface="Arial"/>
              </a:rPr>
              <a:t>Project:</a:t>
            </a:r>
            <a:r>
              <a:rPr lang="en-US" sz="2150" b="1" spc="5" dirty="0">
                <a:solidFill>
                  <a:srgbClr val="FFFFFF"/>
                </a:solidFill>
                <a:latin typeface="Arial"/>
                <a:cs typeface="Arial"/>
              </a:rPr>
              <a:t> Citywide Raised Crosswalks</a:t>
            </a:r>
            <a:endParaRPr sz="21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400" dirty="0">
              <a:latin typeface="Times New Roman"/>
              <a:cs typeface="Times New Roman"/>
            </a:endParaRPr>
          </a:p>
          <a:p>
            <a:pPr marL="12700" marR="4260850">
              <a:lnSpc>
                <a:spcPts val="2550"/>
              </a:lnSpc>
            </a:pPr>
            <a:r>
              <a:rPr lang="en-US" sz="2150" dirty="0">
                <a:solidFill>
                  <a:srgbClr val="FFFFFF"/>
                </a:solidFill>
                <a:latin typeface="Arial"/>
                <a:cs typeface="Arial"/>
              </a:rPr>
              <a:t>Raised Crosswalks</a:t>
            </a:r>
          </a:p>
          <a:p>
            <a:pPr marL="12700" marR="4260850">
              <a:lnSpc>
                <a:spcPts val="2550"/>
              </a:lnSpc>
            </a:pPr>
            <a:r>
              <a:rPr sz="2150" dirty="0">
                <a:solidFill>
                  <a:srgbClr val="FFFFFF"/>
                </a:solidFill>
                <a:latin typeface="Arial"/>
                <a:cs typeface="Arial"/>
              </a:rPr>
              <a:t>PROJECT:</a:t>
            </a:r>
            <a:r>
              <a:rPr sz="215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150" spc="20" dirty="0">
                <a:solidFill>
                  <a:srgbClr val="FFFFFF"/>
                </a:solidFill>
                <a:latin typeface="Arial"/>
                <a:cs typeface="Arial"/>
              </a:rPr>
              <a:t>HWCRCDB</a:t>
            </a:r>
            <a:r>
              <a:rPr sz="215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spc="-20" dirty="0">
                <a:solidFill>
                  <a:srgbClr val="FFFFFF"/>
                </a:solidFill>
                <a:latin typeface="Arial"/>
                <a:cs typeface="Arial"/>
              </a:rPr>
              <a:t>PIN:</a:t>
            </a:r>
            <a:r>
              <a:rPr sz="2150" spc="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150" spc="-5" dirty="0">
                <a:solidFill>
                  <a:srgbClr val="FFFFFF"/>
                </a:solidFill>
                <a:latin typeface="Arial"/>
                <a:cs typeface="Arial"/>
              </a:rPr>
              <a:t>8502023HW0029P</a:t>
            </a:r>
            <a:endParaRPr sz="215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950970" y="6221729"/>
            <a:ext cx="2698750" cy="3468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2499"/>
              </a:lnSpc>
              <a:spcBef>
                <a:spcPts val="95"/>
              </a:spcBef>
            </a:pPr>
            <a:r>
              <a:rPr sz="1100" spc="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Eric</a:t>
            </a:r>
            <a:r>
              <a:rPr sz="1100" spc="-6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1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C</a:t>
            </a:r>
            <a:r>
              <a:rPr sz="1100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Macfarlane,</a:t>
            </a:r>
            <a:r>
              <a:rPr sz="1100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P.E.</a:t>
            </a:r>
            <a:r>
              <a:rPr sz="1100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MASCE,</a:t>
            </a:r>
            <a:r>
              <a:rPr sz="1100" spc="-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NAC,</a:t>
            </a:r>
            <a:r>
              <a:rPr sz="1100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1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ENV-SP </a:t>
            </a:r>
            <a:r>
              <a:rPr sz="1100" spc="2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First </a:t>
            </a:r>
            <a:r>
              <a:rPr sz="1100" spc="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Deputy</a:t>
            </a:r>
            <a:r>
              <a:rPr sz="1100" spc="-16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Commissioner</a:t>
            </a:r>
            <a:endParaRPr sz="1100" dirty="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AC1F3D-C292-40FA-019D-62CD375CA2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44" t="6269" r="5294" b="5155"/>
          <a:stretch/>
        </p:blipFill>
        <p:spPr>
          <a:xfrm>
            <a:off x="2816141" y="1843841"/>
            <a:ext cx="7015163" cy="47910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29F62C-8FE9-ABEE-D1FF-5D46892EC3D5}"/>
              </a:ext>
            </a:extLst>
          </p:cNvPr>
          <p:cNvSpPr txBox="1"/>
          <p:nvPr/>
        </p:nvSpPr>
        <p:spPr>
          <a:xfrm>
            <a:off x="8671379" y="1446327"/>
            <a:ext cx="3419475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Install ADA Compliant Pedestrian Ramps at all corners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Install APS at all signalized intersection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9A35C5-5A07-F4D6-D8BC-E3C9AC1A4123}"/>
              </a:ext>
            </a:extLst>
          </p:cNvPr>
          <p:cNvSpPr txBox="1"/>
          <p:nvPr/>
        </p:nvSpPr>
        <p:spPr>
          <a:xfrm>
            <a:off x="1423868" y="2467300"/>
            <a:ext cx="239840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Install Raised Crosswalk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6C8B9C3-C275-2A18-D657-D84A7407A4FA}"/>
              </a:ext>
            </a:extLst>
          </p:cNvPr>
          <p:cNvCxnSpPr>
            <a:cxnSpLocks/>
          </p:cNvCxnSpPr>
          <p:nvPr/>
        </p:nvCxnSpPr>
        <p:spPr>
          <a:xfrm flipH="1">
            <a:off x="7423841" y="2095124"/>
            <a:ext cx="966915" cy="140940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E238E04-2EA8-D8B4-D9B8-E67029FE4F30}"/>
              </a:ext>
            </a:extLst>
          </p:cNvPr>
          <p:cNvCxnSpPr>
            <a:cxnSpLocks/>
          </p:cNvCxnSpPr>
          <p:nvPr/>
        </p:nvCxnSpPr>
        <p:spPr>
          <a:xfrm flipH="1">
            <a:off x="7686535" y="2095124"/>
            <a:ext cx="704221" cy="303905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72470D0-7763-84FF-62BF-C051B66B1813}"/>
              </a:ext>
            </a:extLst>
          </p:cNvPr>
          <p:cNvCxnSpPr>
            <a:cxnSpLocks/>
          </p:cNvCxnSpPr>
          <p:nvPr/>
        </p:nvCxnSpPr>
        <p:spPr>
          <a:xfrm>
            <a:off x="8390756" y="2095124"/>
            <a:ext cx="280623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55A915A-DF4E-1AE4-1719-0EC103A5660B}"/>
              </a:ext>
            </a:extLst>
          </p:cNvPr>
          <p:cNvCxnSpPr>
            <a:cxnSpLocks/>
          </p:cNvCxnSpPr>
          <p:nvPr/>
        </p:nvCxnSpPr>
        <p:spPr>
          <a:xfrm>
            <a:off x="3820118" y="2750861"/>
            <a:ext cx="1394432" cy="127050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C83F38D-445F-E384-4CF6-D99DB6A37E00}"/>
              </a:ext>
            </a:extLst>
          </p:cNvPr>
          <p:cNvSpPr txBox="1"/>
          <p:nvPr/>
        </p:nvSpPr>
        <p:spPr>
          <a:xfrm>
            <a:off x="264820" y="5257834"/>
            <a:ext cx="3826042" cy="1200329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/>
              <a:t>Incidental Scope of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Utility Relocations/Adjustments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Grading and Drainage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Pavement Marking and Signage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593069-B658-24E1-AD77-4CBC34C89BCA}"/>
              </a:ext>
            </a:extLst>
          </p:cNvPr>
          <p:cNvSpPr txBox="1"/>
          <p:nvPr/>
        </p:nvSpPr>
        <p:spPr>
          <a:xfrm>
            <a:off x="9191625" y="5796670"/>
            <a:ext cx="2779796" cy="369332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Approximate Limit of Work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171EA56-68A9-22A9-E4F8-02E3B5A105F7}"/>
              </a:ext>
            </a:extLst>
          </p:cNvPr>
          <p:cNvCxnSpPr>
            <a:cxnSpLocks/>
          </p:cNvCxnSpPr>
          <p:nvPr/>
        </p:nvCxnSpPr>
        <p:spPr>
          <a:xfrm flipH="1" flipV="1">
            <a:off x="8272463" y="5411673"/>
            <a:ext cx="919162" cy="56966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bject 4">
            <a:extLst>
              <a:ext uri="{FF2B5EF4-FFF2-40B4-BE49-F238E27FC236}">
                <a16:creationId xmlns:a16="http://schemas.microsoft.com/office/drawing/2014/main" id="{D350CFF5-7247-E9D3-073E-652C7867F046}"/>
              </a:ext>
            </a:extLst>
          </p:cNvPr>
          <p:cNvSpPr txBox="1">
            <a:spLocks/>
          </p:cNvSpPr>
          <p:nvPr/>
        </p:nvSpPr>
        <p:spPr>
          <a:xfrm>
            <a:off x="374967" y="466220"/>
            <a:ext cx="11442065" cy="100796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ctr">
              <a:defRPr sz="6000" b="1" i="0">
                <a:solidFill>
                  <a:srgbClr val="002EA7"/>
                </a:solidFill>
                <a:latin typeface="Franklin Gothic Demi"/>
                <a:ea typeface="+mj-ea"/>
                <a:cs typeface="Franklin Gothic Demi"/>
              </a:defRPr>
            </a:lvl1pPr>
          </a:lstStyle>
          <a:p>
            <a:pPr marL="12700" algn="l">
              <a:spcBef>
                <a:spcPts val="1925"/>
              </a:spcBef>
            </a:pPr>
            <a:r>
              <a:rPr lang="en-US" sz="3950" kern="0" spc="-5" dirty="0"/>
              <a:t>DDC</a:t>
            </a:r>
            <a:r>
              <a:rPr lang="en-US" sz="3950" kern="0" spc="40" dirty="0"/>
              <a:t> </a:t>
            </a:r>
            <a:r>
              <a:rPr lang="en-US" sz="3950" kern="0" spc="5" dirty="0"/>
              <a:t>DESIGN-BUILD RAISED CROSSWALKS</a:t>
            </a:r>
            <a:endParaRPr lang="en-US" sz="3950" kern="0" dirty="0"/>
          </a:p>
          <a:p>
            <a:pPr marL="173990" algn="l">
              <a:spcBef>
                <a:spcPts val="885"/>
              </a:spcBef>
            </a:pPr>
            <a:r>
              <a:rPr lang="en-US" sz="1850" kern="0" spc="-25" dirty="0">
                <a:solidFill>
                  <a:srgbClr val="585858"/>
                </a:solidFill>
                <a:latin typeface="Arial"/>
                <a:cs typeface="Arial"/>
              </a:rPr>
              <a:t>HWCRCDB Scope of Work</a:t>
            </a:r>
            <a:endParaRPr lang="en-US" sz="1850" kern="0" dirty="0">
              <a:latin typeface="Arial"/>
              <a:cs typeface="Arial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3934720D-CD8D-250A-8473-B56D6E88EF0E}"/>
              </a:ext>
            </a:extLst>
          </p:cNvPr>
          <p:cNvSpPr txBox="1"/>
          <p:nvPr/>
        </p:nvSpPr>
        <p:spPr>
          <a:xfrm>
            <a:off x="11184001" y="6443979"/>
            <a:ext cx="198374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fld id="{4257DAF8-0CBF-4D50-8638-3526FD26F20A}" type="slidenum">
              <a:rPr lang="en-US" sz="1200" smtClean="0">
                <a:solidFill>
                  <a:srgbClr val="888888"/>
                </a:solidFill>
                <a:latin typeface="Calibri"/>
                <a:cs typeface="Calibri"/>
              </a:rPr>
              <a:t>20</a:t>
            </a:fld>
            <a:endParaRPr sz="1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46188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53A4061-121F-E2C4-BE36-19D4D4393A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80"/>
          <a:stretch/>
        </p:blipFill>
        <p:spPr>
          <a:xfrm>
            <a:off x="4029391" y="1272576"/>
            <a:ext cx="7787641" cy="5368821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414337" y="471551"/>
            <a:ext cx="1841500" cy="0"/>
          </a:xfrm>
          <a:custGeom>
            <a:avLst/>
            <a:gdLst/>
            <a:ahLst/>
            <a:cxnLst/>
            <a:rect l="l" t="t" r="r" b="b"/>
            <a:pathLst>
              <a:path w="1841500">
                <a:moveTo>
                  <a:pt x="0" y="0"/>
                </a:moveTo>
                <a:lnTo>
                  <a:pt x="1841055" y="0"/>
                </a:lnTo>
              </a:path>
            </a:pathLst>
          </a:custGeom>
          <a:ln w="50800">
            <a:solidFill>
              <a:srgbClr val="FF6E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74967" y="471551"/>
            <a:ext cx="11442065" cy="12926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25"/>
              </a:spcBef>
            </a:pPr>
            <a:r>
              <a:rPr sz="3950" spc="-5" dirty="0"/>
              <a:t>DDC</a:t>
            </a:r>
            <a:r>
              <a:rPr sz="3950" spc="40" dirty="0"/>
              <a:t> </a:t>
            </a:r>
            <a:r>
              <a:rPr sz="3950" spc="5" dirty="0"/>
              <a:t>DESIGN-BUILD</a:t>
            </a:r>
            <a:r>
              <a:rPr lang="en-US" sz="3950" spc="5" dirty="0"/>
              <a:t> RAISED CROSSWALKS</a:t>
            </a:r>
            <a:endParaRPr sz="3950" dirty="0"/>
          </a:p>
          <a:p>
            <a:pPr marL="173990">
              <a:lnSpc>
                <a:spcPct val="100000"/>
              </a:lnSpc>
              <a:spcBef>
                <a:spcPts val="885"/>
              </a:spcBef>
            </a:pPr>
            <a:r>
              <a:rPr lang="en-US" sz="1850" spc="-25" dirty="0">
                <a:solidFill>
                  <a:srgbClr val="585858"/>
                </a:solidFill>
                <a:latin typeface="Arial"/>
                <a:cs typeface="Arial"/>
              </a:rPr>
              <a:t>Sample Raised Crosswalk and </a:t>
            </a:r>
            <a:br>
              <a:rPr lang="en-US" sz="1850" spc="-25" dirty="0">
                <a:solidFill>
                  <a:srgbClr val="585858"/>
                </a:solidFill>
                <a:latin typeface="Arial"/>
                <a:cs typeface="Arial"/>
              </a:rPr>
            </a:br>
            <a:r>
              <a:rPr lang="en-US" sz="1850" spc="-25" dirty="0">
                <a:solidFill>
                  <a:srgbClr val="585858"/>
                </a:solidFill>
                <a:latin typeface="Arial"/>
                <a:cs typeface="Arial"/>
              </a:rPr>
              <a:t>Audible Pedestrian Sign (APS)</a:t>
            </a:r>
            <a:endParaRPr lang="en-US" sz="1850" dirty="0">
              <a:latin typeface="Arial"/>
              <a:cs typeface="Arial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D877C6FA-17DA-018F-C77B-867473A7550B}"/>
              </a:ext>
            </a:extLst>
          </p:cNvPr>
          <p:cNvSpPr txBox="1"/>
          <p:nvPr/>
        </p:nvSpPr>
        <p:spPr>
          <a:xfrm>
            <a:off x="11184001" y="6434454"/>
            <a:ext cx="198374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fld id="{4257DAF8-0CBF-4D50-8638-3526FD26F20A}" type="slidenum">
              <a:rPr lang="en-US" sz="1200" smtClean="0">
                <a:solidFill>
                  <a:srgbClr val="888888"/>
                </a:solidFill>
                <a:latin typeface="Calibri"/>
                <a:cs typeface="Calibri"/>
              </a:rPr>
              <a:t>21</a:t>
            </a:fld>
            <a:endParaRPr sz="1200" dirty="0">
              <a:latin typeface="Calibri"/>
              <a:cs typeface="Calibri"/>
            </a:endParaRPr>
          </a:p>
        </p:txBody>
      </p:sp>
      <p:pic>
        <p:nvPicPr>
          <p:cNvPr id="2050" name="Picture 2" descr="An accessible pedestrian signal affixed to a pedestrian signal pole.">
            <a:extLst>
              <a:ext uri="{FF2B5EF4-FFF2-40B4-BE49-F238E27FC236}">
                <a16:creationId xmlns:a16="http://schemas.microsoft.com/office/drawing/2014/main" id="{07D63377-EE84-DBAF-1753-AD932C122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18" y="2342770"/>
            <a:ext cx="2619375" cy="393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27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4945A5-85D4-CA44-96CD-142AA347B771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9" t="9700" b="134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0C2D3D9-A9C6-F946-8CAA-DDB119E8EE1F}"/>
              </a:ext>
            </a:extLst>
          </p:cNvPr>
          <p:cNvSpPr/>
          <p:nvPr/>
        </p:nvSpPr>
        <p:spPr>
          <a:xfrm>
            <a:off x="-36650" y="0"/>
            <a:ext cx="12192000" cy="6858000"/>
          </a:xfrm>
          <a:prstGeom prst="rect">
            <a:avLst/>
          </a:prstGeom>
          <a:solidFill>
            <a:srgbClr val="002FA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BABAA3-8AE2-D040-B8BC-08D9203295A3}"/>
              </a:ext>
            </a:extLst>
          </p:cNvPr>
          <p:cNvSpPr txBox="1"/>
          <p:nvPr/>
        </p:nvSpPr>
        <p:spPr>
          <a:xfrm>
            <a:off x="-221381" y="56692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5AAF54C-A544-8E49-95EF-CC0B4688F3B8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11381987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3F6945-36FE-3B4B-8F28-CAED317496E0}"/>
              </a:ext>
            </a:extLst>
          </p:cNvPr>
          <p:cNvCxnSpPr>
            <a:cxnSpLocks/>
          </p:cNvCxnSpPr>
          <p:nvPr/>
        </p:nvCxnSpPr>
        <p:spPr>
          <a:xfrm>
            <a:off x="408960" y="2406317"/>
            <a:ext cx="1841062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109">
            <a:extLst>
              <a:ext uri="{FF2B5EF4-FFF2-40B4-BE49-F238E27FC236}">
                <a16:creationId xmlns:a16="http://schemas.microsoft.com/office/drawing/2014/main" id="{1DDFF15A-A791-1142-92A5-00305482B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960" y="6277655"/>
            <a:ext cx="11310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Arial" panose="020B0604020202020204" pitchFamily="34" charset="0"/>
              </a:rPr>
              <a:t>Eric Adams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Arial" panose="020B0604020202020204" pitchFamily="34" charset="0"/>
              </a:rPr>
              <a:t>Mayor</a:t>
            </a:r>
          </a:p>
        </p:txBody>
      </p:sp>
      <p:sp>
        <p:nvSpPr>
          <p:cNvPr id="8" name="Rectangle 109">
            <a:extLst>
              <a:ext uri="{FF2B5EF4-FFF2-40B4-BE49-F238E27FC236}">
                <a16:creationId xmlns:a16="http://schemas.microsoft.com/office/drawing/2014/main" id="{7C8EFF26-DFB2-3140-85CA-BAFC9FA2F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9002" y="6277655"/>
            <a:ext cx="1360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Arial"/>
              </a:rPr>
              <a:t>Thomas Foley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Arial"/>
              </a:rPr>
              <a:t>Commissioner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C9B5F1-05A4-6844-8180-083BB45EF8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0" y="703656"/>
            <a:ext cx="1799464" cy="42737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72B09CD-0935-EC41-9979-D9C8261B8A78}"/>
              </a:ext>
            </a:extLst>
          </p:cNvPr>
          <p:cNvSpPr txBox="1">
            <a:spLocks/>
          </p:cNvSpPr>
          <p:nvPr/>
        </p:nvSpPr>
        <p:spPr>
          <a:xfrm>
            <a:off x="295975" y="2521712"/>
            <a:ext cx="10706008" cy="28527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cap="all" spc="700" baseline="0">
                <a:solidFill>
                  <a:schemeClr val="bg1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all" spc="6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  <a:t>GENERAL PROCUREMENT INFORMATION</a:t>
            </a:r>
            <a:br>
              <a:rPr kumimoji="0" lang="en-US" sz="4500" b="0" i="0" u="none" strike="noStrike" kern="1200" cap="all" spc="6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" panose="020B0603020102020204" pitchFamily="34" charset="0"/>
                <a:ea typeface="+mj-ea"/>
                <a:cs typeface="+mj-cs"/>
              </a:rPr>
            </a:br>
            <a:endParaRPr kumimoji="0" lang="en-US" sz="2500" b="0" i="0" u="none" strike="noStrike" kern="1200" cap="all" spc="60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" panose="020B0603020102020204" pitchFamily="34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2A7E603-03C3-1D40-8B9F-431FE840BF79}"/>
              </a:ext>
            </a:extLst>
          </p:cNvPr>
          <p:cNvSpPr txBox="1">
            <a:spLocks/>
          </p:cNvSpPr>
          <p:nvPr/>
        </p:nvSpPr>
        <p:spPr>
          <a:xfrm>
            <a:off x="8807116" y="6319682"/>
            <a:ext cx="3163568" cy="405971"/>
          </a:xfrm>
          <a:prstGeom prst="rect">
            <a:avLst/>
          </a:prstGeom>
        </p:spPr>
        <p:txBody>
          <a:bodyPr lIns="91440" tIns="45720" rIns="91440" bIns="4572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500" kern="1200" cap="all" spc="700" baseline="0">
                <a:solidFill>
                  <a:schemeClr val="bg1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all" spc="300" normalizeH="0" baseline="0" noProof="0" dirty="0">
                <a:ln>
                  <a:noFill/>
                </a:ln>
                <a:solidFill>
                  <a:srgbClr val="FF6F24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  <a:t>AUGUST 2023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9A88C8-6E6A-9D48-8696-89E5928B78EF}"/>
              </a:ext>
            </a:extLst>
          </p:cNvPr>
          <p:cNvSpPr txBox="1"/>
          <p:nvPr/>
        </p:nvSpPr>
        <p:spPr>
          <a:xfrm>
            <a:off x="295975" y="3948080"/>
            <a:ext cx="960922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Judy Lee, Deputy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Agency Chief Contracting Officer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008186-CA0D-418D-9584-D5AB548D762D}"/>
              </a:ext>
            </a:extLst>
          </p:cNvPr>
          <p:cNvSpPr txBox="1"/>
          <p:nvPr/>
        </p:nvSpPr>
        <p:spPr>
          <a:xfrm>
            <a:off x="3384885" y="6277655"/>
            <a:ext cx="3930315" cy="426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2499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/>
                <a:ea typeface="+mn-ea"/>
                <a:cs typeface="Franklin Gothic Medium"/>
              </a:rPr>
              <a:t>Eric</a:t>
            </a:r>
            <a:r>
              <a:rPr kumimoji="0" lang="en-US" sz="1100" b="0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/>
                <a:ea typeface="+mn-ea"/>
                <a:cs typeface="Franklin Gothic Medium"/>
              </a:rPr>
              <a:t> </a:t>
            </a:r>
            <a:r>
              <a:rPr kumimoji="0" lang="en-US" sz="1100" b="0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/>
                <a:ea typeface="+mn-ea"/>
                <a:cs typeface="Franklin Gothic Medium"/>
              </a:rPr>
              <a:t>C</a:t>
            </a:r>
            <a:r>
              <a:rPr kumimoji="0" lang="en-US" sz="11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/>
                <a:ea typeface="+mn-ea"/>
                <a:cs typeface="Franklin Gothic Medium"/>
              </a:rPr>
              <a:t> </a:t>
            </a:r>
            <a:r>
              <a:rPr kumimoji="0" lang="en-US" sz="1100" b="0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/>
                <a:ea typeface="+mn-ea"/>
                <a:cs typeface="Franklin Gothic Medium"/>
              </a:rPr>
              <a:t>Macfarlane,</a:t>
            </a:r>
            <a:r>
              <a:rPr kumimoji="0" lang="en-US" sz="11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/>
                <a:ea typeface="+mn-ea"/>
                <a:cs typeface="Franklin Gothic Medium"/>
              </a:rPr>
              <a:t> </a:t>
            </a:r>
            <a:r>
              <a:rPr kumimoji="0" lang="en-US" sz="1100" b="0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/>
                <a:ea typeface="+mn-ea"/>
                <a:cs typeface="Franklin Gothic Medium"/>
              </a:rPr>
              <a:t>P.E.</a:t>
            </a:r>
            <a:r>
              <a:rPr kumimoji="0" lang="en-US" sz="11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/>
                <a:ea typeface="+mn-ea"/>
                <a:cs typeface="Franklin Gothic Medium"/>
              </a:rPr>
              <a:t> </a:t>
            </a:r>
            <a:r>
              <a:rPr kumimoji="0" lang="en-US" sz="110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/>
                <a:ea typeface="+mn-ea"/>
                <a:cs typeface="Franklin Gothic Medium"/>
              </a:rPr>
              <a:t>MASCE,</a:t>
            </a:r>
            <a:r>
              <a:rPr kumimoji="0" lang="en-US" sz="1100" b="0" i="0" u="none" strike="noStrike" kern="120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/>
                <a:ea typeface="+mn-ea"/>
                <a:cs typeface="Franklin Gothic Medium"/>
              </a:rPr>
              <a:t>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/>
                <a:ea typeface="+mn-ea"/>
                <a:cs typeface="Franklin Gothic Medium"/>
              </a:rPr>
              <a:t>NAC,</a:t>
            </a:r>
            <a:r>
              <a:rPr kumimoji="0" lang="en-US" sz="11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/>
                <a:ea typeface="+mn-ea"/>
                <a:cs typeface="Franklin Gothic Medium"/>
              </a:rPr>
              <a:t> </a:t>
            </a:r>
            <a:r>
              <a:rPr kumimoji="0" lang="en-US" sz="1100" b="0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/>
                <a:ea typeface="+mn-ea"/>
                <a:cs typeface="Franklin Gothic Medium"/>
              </a:rPr>
              <a:t>ENV-SP </a:t>
            </a:r>
            <a:r>
              <a:rPr kumimoji="0" lang="en-US" sz="1100" b="0" i="0" u="none" strike="noStrike" kern="120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/>
                <a:ea typeface="+mn-ea"/>
                <a:cs typeface="Franklin Gothic Medium"/>
              </a:rPr>
              <a:t>First </a:t>
            </a:r>
            <a:r>
              <a:rPr kumimoji="0" lang="en-US" sz="1100" b="0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/>
                <a:ea typeface="+mn-ea"/>
                <a:cs typeface="Franklin Gothic Medium"/>
              </a:rPr>
              <a:t>Deputy</a:t>
            </a:r>
            <a:r>
              <a:rPr kumimoji="0" lang="en-US" sz="1100" b="0" i="0" u="none" strike="noStrike" kern="1200" cap="none" spc="-1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/>
                <a:ea typeface="+mn-ea"/>
                <a:cs typeface="Franklin Gothic Medium"/>
              </a:rPr>
              <a:t> </a:t>
            </a:r>
            <a:r>
              <a:rPr kumimoji="0" lang="en-US" sz="110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/>
                <a:ea typeface="+mn-ea"/>
                <a:cs typeface="Franklin Gothic Medium"/>
              </a:rPr>
              <a:t>Commissioner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12280566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AA22836-0CD2-ED47-A48D-00861D8C2ED4}"/>
              </a:ext>
            </a:extLst>
          </p:cNvPr>
          <p:cNvSpPr txBox="1">
            <a:spLocks/>
          </p:cNvSpPr>
          <p:nvPr/>
        </p:nvSpPr>
        <p:spPr>
          <a:xfrm>
            <a:off x="295976" y="658236"/>
            <a:ext cx="4598753" cy="285273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cap="all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all" spc="0" normalizeH="0" baseline="0" noProof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  <a:t>Attendance 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95C8CD6-6D5F-084B-8768-5D14013B7A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1" y="6094843"/>
            <a:ext cx="720044" cy="48793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75ACFE-78FA-450F-8773-B782EB0D6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4D6D1-740F-2E41-9BD9-5F8947D61E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45D62B9-00CB-4C86-A1A3-E33C491643D3}"/>
              </a:ext>
            </a:extLst>
          </p:cNvPr>
          <p:cNvSpPr txBox="1"/>
          <p:nvPr/>
        </p:nvSpPr>
        <p:spPr>
          <a:xfrm>
            <a:off x="406681" y="2068849"/>
            <a:ext cx="9287876" cy="20928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Please be sure to sign in.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Attendance will be taken using the Microsoft Form link provided in the Webex chat.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This attendance sheet will be posted on our DDC website.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FA7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2FA7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2041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2AB2D55-81B4-41B3-91FD-E94DFD4502B7}"/>
              </a:ext>
            </a:extLst>
          </p:cNvPr>
          <p:cNvSpPr txBox="1"/>
          <p:nvPr/>
        </p:nvSpPr>
        <p:spPr>
          <a:xfrm>
            <a:off x="295977" y="1332411"/>
            <a:ext cx="11600046" cy="41960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6F2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Procurement and Sourcing Solutions Portal (PASSPort)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6F2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Disclosure Filing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FA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All organizations intending to do business with the City of New York should complete an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online disclosure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process to be considered for a contract. This disclosure process was formerly completed using Vendor Information Exchange System (VENDEX) paper-based forms.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anticipation of awards, proposers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must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create an online account in the new Procurement and Sourcing Solutions Portal (PASSPort) and file all disclosure information.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FA7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6F2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 other types of disclosure filing will be accepted in lieu of PASSPort.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9144EE6-9883-4B60-A93A-59A39FFF26F9}"/>
              </a:ext>
            </a:extLst>
          </p:cNvPr>
          <p:cNvSpPr txBox="1">
            <a:spLocks/>
          </p:cNvSpPr>
          <p:nvPr/>
        </p:nvSpPr>
        <p:spPr>
          <a:xfrm>
            <a:off x="150834" y="612880"/>
            <a:ext cx="11618116" cy="2852737"/>
          </a:xfrm>
          <a:prstGeom prst="rect">
            <a:avLst/>
          </a:prstGeom>
        </p:spPr>
        <p:txBody>
          <a:bodyPr lIns="91440" tIns="45720" rIns="91440" bIns="4572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cap="all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all" spc="0" normalizeH="0" baseline="0" noProof="0" dirty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  <a:t>PASSP</a:t>
            </a:r>
            <a:r>
              <a:rPr kumimoji="0" lang="en-US" sz="3600" b="0" i="0" u="none" strike="noStrike" kern="1200" cap="all" spc="0" normalizeH="0" baseline="0" noProof="0" dirty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  <a:t>ORT</a:t>
            </a:r>
            <a:endParaRPr kumimoji="0" lang="en-US" sz="4000" b="0" i="0" u="none" strike="noStrike" kern="1200" cap="all" spc="0" normalizeH="0" baseline="0" noProof="0" dirty="0">
              <a:ln>
                <a:noFill/>
              </a:ln>
              <a:solidFill>
                <a:srgbClr val="002FA7"/>
              </a:solidFill>
              <a:effectLst/>
              <a:uLnTx/>
              <a:uFillTx/>
              <a:latin typeface="Franklin Gothic Demi"/>
              <a:ea typeface="+mj-ea"/>
              <a:cs typeface="+mj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2E90BC1-319E-4DA9-8CEC-B35441C39441}"/>
              </a:ext>
            </a:extLst>
          </p:cNvPr>
          <p:cNvCxnSpPr>
            <a:cxnSpLocks/>
          </p:cNvCxnSpPr>
          <p:nvPr/>
        </p:nvCxnSpPr>
        <p:spPr>
          <a:xfrm>
            <a:off x="408961" y="462013"/>
            <a:ext cx="1841063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DFD4649B-E7DC-4FA0-A0F6-5D752D112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961" y="5872093"/>
            <a:ext cx="2895851" cy="7392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1389C3-BCDD-49D9-B56D-95018541B8AA}"/>
              </a:ext>
            </a:extLst>
          </p:cNvPr>
          <p:cNvSpPr txBox="1"/>
          <p:nvPr/>
        </p:nvSpPr>
        <p:spPr>
          <a:xfrm>
            <a:off x="3390457" y="5872093"/>
            <a:ext cx="7739097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more information, please visit nyc.gov/passport.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70F89F-0C1F-4581-A60E-C70FD382B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4D6D1-740F-2E41-9BD9-5F8947D61E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1924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60230E3-4280-404A-B103-4FC547FA7D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6986895"/>
              </p:ext>
            </p:extLst>
          </p:nvPr>
        </p:nvGraphicFramePr>
        <p:xfrm>
          <a:off x="1045028" y="1417217"/>
          <a:ext cx="6896372" cy="455023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3871041">
                  <a:extLst>
                    <a:ext uri="{9D8B030D-6E8A-4147-A177-3AD203B41FA5}">
                      <a16:colId xmlns:a16="http://schemas.microsoft.com/office/drawing/2014/main" val="3177749160"/>
                    </a:ext>
                  </a:extLst>
                </a:gridCol>
                <a:gridCol w="3025331">
                  <a:extLst>
                    <a:ext uri="{9D8B030D-6E8A-4147-A177-3AD203B41FA5}">
                      <a16:colId xmlns:a16="http://schemas.microsoft.com/office/drawing/2014/main" val="3114206762"/>
                    </a:ext>
                  </a:extLst>
                </a:gridCol>
              </a:tblGrid>
              <a:tr h="398367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Procurement Process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​</a:t>
                      </a:r>
                      <a:endParaRPr lang="en-US" sz="1600" b="1" i="0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61286" marR="61286" marT="30643" marB="30643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</a:rPr>
                        <a:t>Timeline</a:t>
                      </a: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</a:rPr>
                        <a:t>​</a:t>
                      </a:r>
                      <a:endParaRPr lang="en-US" sz="1600" b="1" i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61286" marR="61286" marT="30643" marB="30643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78495643"/>
                  </a:ext>
                </a:extLst>
              </a:tr>
              <a:tr h="388903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RFQ Release</a:t>
                      </a:r>
                      <a:endParaRPr lang="en-US" sz="1600" b="0" i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61286" marR="61286" marT="30643" marB="30643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6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August 14, 2023</a:t>
                      </a:r>
                      <a:endParaRPr lang="en-US" sz="16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61286" marR="61286" marT="30643" marB="30643" anchor="ctr"/>
                </a:tc>
                <a:extLst>
                  <a:ext uri="{0D108BD9-81ED-4DB2-BD59-A6C34878D82A}">
                    <a16:rowId xmlns:a16="http://schemas.microsoft.com/office/drawing/2014/main" val="3141204035"/>
                  </a:ext>
                </a:extLst>
              </a:tr>
              <a:tr h="388903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RFQ (Step I) Questions and Comments Due ​</a:t>
                      </a:r>
                      <a:endParaRPr lang="en-US" sz="1600" b="0" i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61286" marR="61286" marT="30643" marB="30643"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6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September 8, 2023​ @ 4:00PM</a:t>
                      </a:r>
                      <a:endParaRPr lang="en-US" sz="16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61286" marR="61286" marT="30643" marB="30643" anchor="ctr"/>
                </a:tc>
                <a:extLst>
                  <a:ext uri="{0D108BD9-81ED-4DB2-BD59-A6C34878D82A}">
                    <a16:rowId xmlns:a16="http://schemas.microsoft.com/office/drawing/2014/main" val="521546386"/>
                  </a:ext>
                </a:extLst>
              </a:tr>
              <a:tr h="388903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Final Response to Proposer Questions​</a:t>
                      </a:r>
                      <a:endParaRPr lang="en-US" sz="1600" b="0" i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61286" marR="61286" marT="30643" marB="30643"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6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September 26, 2023</a:t>
                      </a:r>
                      <a:endParaRPr lang="en-US" sz="16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61286" marR="61286" marT="30643" marB="30643" anchor="ctr"/>
                </a:tc>
                <a:extLst>
                  <a:ext uri="{0D108BD9-81ED-4DB2-BD59-A6C34878D82A}">
                    <a16:rowId xmlns:a16="http://schemas.microsoft.com/office/drawing/2014/main" val="891004080"/>
                  </a:ext>
                </a:extLst>
              </a:tr>
              <a:tr h="388903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Statement of Qualifications Due ​</a:t>
                      </a:r>
                      <a:endParaRPr lang="en-US" sz="16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61286" marR="61286" marT="30643" marB="30643"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6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October 3, 2023​ @ 4:00PM</a:t>
                      </a:r>
                      <a:endParaRPr lang="en-US" sz="16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61286" marR="61286" marT="30643" marB="30643" anchor="ctr"/>
                </a:tc>
                <a:extLst>
                  <a:ext uri="{0D108BD9-81ED-4DB2-BD59-A6C34878D82A}">
                    <a16:rowId xmlns:a16="http://schemas.microsoft.com/office/drawing/2014/main" val="762194668"/>
                  </a:ext>
                </a:extLst>
              </a:tr>
              <a:tr h="387127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Shortlisted Teams Announced​</a:t>
                      </a:r>
                      <a:endParaRPr lang="en-US" sz="1600" b="0" i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61286" marR="61286" marT="30643" marB="30643"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6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November 15, 2023​</a:t>
                      </a:r>
                      <a:endParaRPr lang="en-US" sz="16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61286" marR="61286" marT="30643" marB="30643" anchor="ctr"/>
                </a:tc>
                <a:extLst>
                  <a:ext uri="{0D108BD9-81ED-4DB2-BD59-A6C34878D82A}">
                    <a16:rowId xmlns:a16="http://schemas.microsoft.com/office/drawing/2014/main" val="3933270091"/>
                  </a:ext>
                </a:extLst>
              </a:tr>
              <a:tr h="387127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Issue Draft RFP (Step II)​</a:t>
                      </a:r>
                      <a:endParaRPr lang="en-US" sz="1600" b="0" i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61286" marR="61286" marT="30643" marB="30643"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6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November 2023​</a:t>
                      </a:r>
                      <a:endParaRPr lang="en-US" sz="16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61286" marR="61286" marT="30643" marB="30643" anchor="ctr"/>
                </a:tc>
                <a:extLst>
                  <a:ext uri="{0D108BD9-81ED-4DB2-BD59-A6C34878D82A}">
                    <a16:rowId xmlns:a16="http://schemas.microsoft.com/office/drawing/2014/main" val="1678968900"/>
                  </a:ext>
                </a:extLst>
              </a:tr>
              <a:tr h="488617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Final RFP​</a:t>
                      </a:r>
                      <a:endParaRPr lang="en-US" sz="1600" b="0" i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61286" marR="61286" marT="30643" marB="30643"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6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January 2024</a:t>
                      </a:r>
                      <a:endParaRPr lang="en-US" sz="16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61286" marR="61286" marT="30643" marB="30643" anchor="ctr"/>
                </a:tc>
                <a:extLst>
                  <a:ext uri="{0D108BD9-81ED-4DB2-BD59-A6C34878D82A}">
                    <a16:rowId xmlns:a16="http://schemas.microsoft.com/office/drawing/2014/main" val="3752148014"/>
                  </a:ext>
                </a:extLst>
              </a:tr>
              <a:tr h="388903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Proposal Due ​</a:t>
                      </a:r>
                      <a:endParaRPr lang="en-US" sz="1600" b="0" i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61286" marR="61286" marT="30643" marB="30643"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6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February 2024</a:t>
                      </a:r>
                      <a:endParaRPr lang="en-US" sz="16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61286" marR="61286" marT="30643" marB="30643" anchor="ctr"/>
                </a:tc>
                <a:extLst>
                  <a:ext uri="{0D108BD9-81ED-4DB2-BD59-A6C34878D82A}">
                    <a16:rowId xmlns:a16="http://schemas.microsoft.com/office/drawing/2014/main" val="4166028704"/>
                  </a:ext>
                </a:extLst>
              </a:tr>
              <a:tr h="388903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Contract Award​</a:t>
                      </a:r>
                      <a:endParaRPr lang="en-US" sz="1600" b="0" i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61286" marR="61286" marT="30643" marB="30643"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6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June 2024​</a:t>
                      </a:r>
                      <a:endParaRPr lang="en-US" sz="16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61286" marR="61286" marT="30643" marB="30643" anchor="ctr"/>
                </a:tc>
                <a:extLst>
                  <a:ext uri="{0D108BD9-81ED-4DB2-BD59-A6C34878D82A}">
                    <a16:rowId xmlns:a16="http://schemas.microsoft.com/office/drawing/2014/main" val="891901130"/>
                  </a:ext>
                </a:extLst>
              </a:tr>
              <a:tr h="555574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Notice to Proceed</a:t>
                      </a:r>
                      <a:endParaRPr lang="en-US" sz="1600" b="0" i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61286" marR="61286" marT="30643" marB="30643"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6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September 2024​</a:t>
                      </a:r>
                      <a:endParaRPr lang="en-US" sz="16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61286" marR="61286" marT="30643" marB="30643" anchor="ctr"/>
                </a:tc>
                <a:extLst>
                  <a:ext uri="{0D108BD9-81ED-4DB2-BD59-A6C34878D82A}">
                    <a16:rowId xmlns:a16="http://schemas.microsoft.com/office/drawing/2014/main" val="2109998175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9F26DE-DD89-47C1-9079-2003896A6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4D6D1-740F-2E41-9BD9-5F8947D61E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7C357AE-4A58-4FBE-8429-C0FD1CD5D738}"/>
              </a:ext>
            </a:extLst>
          </p:cNvPr>
          <p:cNvSpPr txBox="1">
            <a:spLocks/>
          </p:cNvSpPr>
          <p:nvPr/>
        </p:nvSpPr>
        <p:spPr>
          <a:xfrm>
            <a:off x="295977" y="658237"/>
            <a:ext cx="11618116" cy="673685"/>
          </a:xfrm>
          <a:prstGeom prst="rect">
            <a:avLst/>
          </a:prstGeom>
        </p:spPr>
        <p:txBody>
          <a:bodyPr lIns="91440" tIns="45720" rIns="91440" bIns="4572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cap="all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all" spc="0" normalizeH="0" baseline="0" noProof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  <a:t>Request for QUALIFICATIONS: </a:t>
            </a:r>
            <a:r>
              <a:rPr kumimoji="0" lang="en-US" sz="3600" b="0" i="0" u="none" strike="noStrike" kern="1200" cap="all" spc="0" normalizeH="0" baseline="0" noProof="0">
                <a:ln>
                  <a:noFill/>
                </a:ln>
                <a:solidFill>
                  <a:srgbClr val="FF6F24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  <a:t>Key Dates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504FD70-EBAB-4F82-AB86-7F47EDB5931F}"/>
              </a:ext>
            </a:extLst>
          </p:cNvPr>
          <p:cNvCxnSpPr>
            <a:cxnSpLocks/>
          </p:cNvCxnSpPr>
          <p:nvPr/>
        </p:nvCxnSpPr>
        <p:spPr>
          <a:xfrm>
            <a:off x="408961" y="462013"/>
            <a:ext cx="1841063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42009058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2AB2D55-81B4-41B3-91FD-E94DFD4502B7}"/>
              </a:ext>
            </a:extLst>
          </p:cNvPr>
          <p:cNvSpPr txBox="1"/>
          <p:nvPr/>
        </p:nvSpPr>
        <p:spPr>
          <a:xfrm>
            <a:off x="1994257" y="1872642"/>
            <a:ext cx="7855131" cy="50783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Inquiries must be requested via link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6F2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 later than: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FA7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6F2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4:00PM, September 8, 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FA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Inquiries must be submitted to: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FA7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hlinkClick r:id="rId3"/>
              </a:rPr>
              <a:t>https://forms.office.com/g/m6nihR8nxT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Responses to RFIs will be posted on DDC website on September 26, 2023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FA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FA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9144EE6-9883-4B60-A93A-59A39FFF26F9}"/>
              </a:ext>
            </a:extLst>
          </p:cNvPr>
          <p:cNvSpPr txBox="1">
            <a:spLocks/>
          </p:cNvSpPr>
          <p:nvPr/>
        </p:nvSpPr>
        <p:spPr>
          <a:xfrm>
            <a:off x="295977" y="658238"/>
            <a:ext cx="11618116" cy="783104"/>
          </a:xfrm>
          <a:prstGeom prst="rect">
            <a:avLst/>
          </a:prstGeom>
        </p:spPr>
        <p:txBody>
          <a:bodyPr lIns="91440" tIns="45720" rIns="91440" bIns="4572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cap="all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all" spc="0" normalizeH="0" baseline="0" noProof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  <a:t>Request for QUALIFICATIONS: </a:t>
            </a:r>
            <a:r>
              <a:rPr kumimoji="0" lang="en-US" sz="3600" b="0" i="0" u="none" strike="noStrike" kern="1200" cap="all" spc="0" normalizeH="0" baseline="0" noProof="0">
                <a:ln>
                  <a:noFill/>
                </a:ln>
                <a:solidFill>
                  <a:srgbClr val="FF6F24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  <a:t>Inquiries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2E90BC1-319E-4DA9-8CEC-B35441C39441}"/>
              </a:ext>
            </a:extLst>
          </p:cNvPr>
          <p:cNvCxnSpPr>
            <a:cxnSpLocks/>
          </p:cNvCxnSpPr>
          <p:nvPr/>
        </p:nvCxnSpPr>
        <p:spPr>
          <a:xfrm>
            <a:off x="408961" y="462013"/>
            <a:ext cx="1841063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C1F6F5-E5F5-46DE-892A-25C6E2439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4D6D1-740F-2E41-9BD9-5F8947D61E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9291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2AB2D55-81B4-41B3-91FD-E94DFD4502B7}"/>
              </a:ext>
            </a:extLst>
          </p:cNvPr>
          <p:cNvSpPr txBox="1"/>
          <p:nvPr/>
        </p:nvSpPr>
        <p:spPr>
          <a:xfrm>
            <a:off x="295977" y="1444451"/>
            <a:ext cx="11600046" cy="46935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Proposers shall complete SOQ processes in PASSPort. The following files must be uploaded separately per direction in PASSPort.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6F2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2FA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2197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 SOQ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6F24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52197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 Doing Business Data Form (Exhibit E-2)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6F24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2FA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SOQs must be in accordance with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6F2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Exhibit B2 and Exhibit B4 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s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ubmitted electronically no later than: 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6F2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4:00 pm on October 3, 2023.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2FA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All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6F2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Addenda are required to be acknowledged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included with the SOQ.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2FA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FA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9144EE6-9883-4B60-A93A-59A39FFF26F9}"/>
              </a:ext>
            </a:extLst>
          </p:cNvPr>
          <p:cNvSpPr txBox="1">
            <a:spLocks/>
          </p:cNvSpPr>
          <p:nvPr/>
        </p:nvSpPr>
        <p:spPr>
          <a:xfrm>
            <a:off x="295977" y="658237"/>
            <a:ext cx="11618116" cy="2852737"/>
          </a:xfrm>
          <a:prstGeom prst="rect">
            <a:avLst/>
          </a:prstGeom>
        </p:spPr>
        <p:txBody>
          <a:bodyPr lIns="91440" tIns="45720" rIns="91440" bIns="4572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cap="all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all" spc="0" normalizeH="0" baseline="0" noProof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  <a:t>Request for QUALIFICATIONS: </a:t>
            </a:r>
            <a:r>
              <a:rPr kumimoji="0" lang="en-US" sz="3600" b="0" i="0" u="none" strike="noStrike" kern="1200" cap="all" spc="0" normalizeH="0" baseline="0" noProof="0">
                <a:ln>
                  <a:noFill/>
                </a:ln>
                <a:solidFill>
                  <a:srgbClr val="FF6F24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  <a:t>SOQ contents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2E90BC1-319E-4DA9-8CEC-B35441C39441}"/>
              </a:ext>
            </a:extLst>
          </p:cNvPr>
          <p:cNvCxnSpPr>
            <a:cxnSpLocks/>
          </p:cNvCxnSpPr>
          <p:nvPr/>
        </p:nvCxnSpPr>
        <p:spPr>
          <a:xfrm>
            <a:off x="408961" y="462013"/>
            <a:ext cx="1841063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1F51B9-1CB9-4D85-A7C8-4769B1CB5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4D6D1-740F-2E41-9BD9-5F8947D61E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2829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2EA7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4337" y="471551"/>
            <a:ext cx="11382375" cy="0"/>
          </a:xfrm>
          <a:custGeom>
            <a:avLst/>
            <a:gdLst/>
            <a:ahLst/>
            <a:cxnLst/>
            <a:rect l="l" t="t" r="r" b="b"/>
            <a:pathLst>
              <a:path w="11382375">
                <a:moveTo>
                  <a:pt x="0" y="0"/>
                </a:moveTo>
                <a:lnTo>
                  <a:pt x="11381930" y="0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4337" y="2414651"/>
            <a:ext cx="1841500" cy="0"/>
          </a:xfrm>
          <a:custGeom>
            <a:avLst/>
            <a:gdLst/>
            <a:ahLst/>
            <a:cxnLst/>
            <a:rect l="l" t="t" r="r" b="b"/>
            <a:pathLst>
              <a:path w="1841500">
                <a:moveTo>
                  <a:pt x="0" y="0"/>
                </a:moveTo>
                <a:lnTo>
                  <a:pt x="1841055" y="0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09575" y="704850"/>
            <a:ext cx="1800225" cy="4286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74967" y="2429510"/>
            <a:ext cx="2322830" cy="712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500" dirty="0">
                <a:solidFill>
                  <a:srgbClr val="FFFFFF"/>
                </a:solidFill>
              </a:rPr>
              <a:t>M</a:t>
            </a:r>
            <a:r>
              <a:rPr sz="4500" spc="-530" dirty="0">
                <a:solidFill>
                  <a:srgbClr val="FFFFFF"/>
                </a:solidFill>
              </a:rPr>
              <a:t> </a:t>
            </a:r>
            <a:r>
              <a:rPr sz="4500" dirty="0">
                <a:solidFill>
                  <a:srgbClr val="FFFFFF"/>
                </a:solidFill>
              </a:rPr>
              <a:t>/</a:t>
            </a:r>
            <a:r>
              <a:rPr sz="4500" spc="-570" dirty="0">
                <a:solidFill>
                  <a:srgbClr val="FFFFFF"/>
                </a:solidFill>
              </a:rPr>
              <a:t> </a:t>
            </a:r>
            <a:r>
              <a:rPr sz="4500" dirty="0">
                <a:solidFill>
                  <a:srgbClr val="FFFFFF"/>
                </a:solidFill>
              </a:rPr>
              <a:t>W</a:t>
            </a:r>
            <a:r>
              <a:rPr sz="4500" spc="-580" dirty="0">
                <a:solidFill>
                  <a:srgbClr val="FFFFFF"/>
                </a:solidFill>
              </a:rPr>
              <a:t> </a:t>
            </a:r>
            <a:r>
              <a:rPr sz="4500" dirty="0">
                <a:solidFill>
                  <a:srgbClr val="FFFFFF"/>
                </a:solidFill>
              </a:rPr>
              <a:t>B</a:t>
            </a:r>
            <a:r>
              <a:rPr sz="4500" spc="-560" dirty="0">
                <a:solidFill>
                  <a:srgbClr val="FFFFFF"/>
                </a:solidFill>
              </a:rPr>
              <a:t> </a:t>
            </a:r>
            <a:r>
              <a:rPr sz="4500" dirty="0">
                <a:solidFill>
                  <a:srgbClr val="FFFFFF"/>
                </a:solidFill>
              </a:rPr>
              <a:t>E</a:t>
            </a:r>
            <a:endParaRPr sz="4500"/>
          </a:p>
        </p:txBody>
      </p:sp>
      <p:sp>
        <p:nvSpPr>
          <p:cNvPr id="8" name="object 8"/>
          <p:cNvSpPr txBox="1"/>
          <p:nvPr/>
        </p:nvSpPr>
        <p:spPr>
          <a:xfrm>
            <a:off x="9986963" y="6329368"/>
            <a:ext cx="1872931" cy="32380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830580" algn="l"/>
              </a:tabLst>
            </a:pPr>
            <a:r>
              <a:rPr sz="2000" b="1" spc="-400" dirty="0">
                <a:solidFill>
                  <a:srgbClr val="FF6E23"/>
                </a:solidFill>
                <a:latin typeface="Franklin Gothic Demi"/>
                <a:cs typeface="Franklin Gothic Demi"/>
              </a:rPr>
              <a:t> </a:t>
            </a:r>
            <a:r>
              <a:rPr lang="en-US" sz="2000" b="1" spc="15" dirty="0">
                <a:solidFill>
                  <a:srgbClr val="FF6E23"/>
                </a:solidFill>
                <a:latin typeface="Franklin Gothic Demi"/>
                <a:cs typeface="Franklin Gothic Demi"/>
              </a:rPr>
              <a:t>August</a:t>
            </a:r>
            <a:r>
              <a:rPr sz="2000" b="1" spc="10" dirty="0">
                <a:solidFill>
                  <a:srgbClr val="FF6E23"/>
                </a:solidFill>
                <a:latin typeface="Franklin Gothic Demi"/>
                <a:cs typeface="Franklin Gothic Demi"/>
              </a:rPr>
              <a:t>	</a:t>
            </a:r>
            <a:r>
              <a:rPr lang="en-US" sz="2000" b="1" spc="10" dirty="0">
                <a:solidFill>
                  <a:srgbClr val="FF6E23"/>
                </a:solidFill>
                <a:latin typeface="Franklin Gothic Demi"/>
                <a:cs typeface="Franklin Gothic Demi"/>
              </a:rPr>
              <a:t> </a:t>
            </a:r>
            <a:r>
              <a:rPr sz="2000" b="1" spc="15" dirty="0">
                <a:solidFill>
                  <a:srgbClr val="FF6E23"/>
                </a:solidFill>
                <a:latin typeface="Franklin Gothic Demi"/>
                <a:cs typeface="Franklin Gothic Demi"/>
              </a:rPr>
              <a:t>2</a:t>
            </a:r>
            <a:r>
              <a:rPr sz="2000" b="1" spc="-225" dirty="0">
                <a:solidFill>
                  <a:srgbClr val="FF6E23"/>
                </a:solidFill>
                <a:latin typeface="Franklin Gothic Demi"/>
                <a:cs typeface="Franklin Gothic Demi"/>
              </a:rPr>
              <a:t> </a:t>
            </a:r>
            <a:r>
              <a:rPr sz="2000" b="1" spc="15" dirty="0">
                <a:solidFill>
                  <a:srgbClr val="FF6E23"/>
                </a:solidFill>
                <a:latin typeface="Franklin Gothic Demi"/>
                <a:cs typeface="Franklin Gothic Demi"/>
              </a:rPr>
              <a:t>0</a:t>
            </a:r>
            <a:r>
              <a:rPr sz="2000" b="1" spc="-225" dirty="0">
                <a:solidFill>
                  <a:srgbClr val="FF6E23"/>
                </a:solidFill>
                <a:latin typeface="Franklin Gothic Demi"/>
                <a:cs typeface="Franklin Gothic Demi"/>
              </a:rPr>
              <a:t> </a:t>
            </a:r>
            <a:r>
              <a:rPr sz="2000" b="1" spc="15" dirty="0">
                <a:solidFill>
                  <a:srgbClr val="FF6E23"/>
                </a:solidFill>
                <a:latin typeface="Franklin Gothic Demi"/>
                <a:cs typeface="Franklin Gothic Demi"/>
              </a:rPr>
              <a:t>2</a:t>
            </a:r>
            <a:r>
              <a:rPr sz="2000" b="1" spc="-225" dirty="0">
                <a:solidFill>
                  <a:srgbClr val="FF6E23"/>
                </a:solidFill>
                <a:latin typeface="Franklin Gothic Demi"/>
                <a:cs typeface="Franklin Gothic Demi"/>
              </a:rPr>
              <a:t> </a:t>
            </a:r>
            <a:r>
              <a:rPr lang="en-US" sz="2000" b="1" spc="15" dirty="0">
                <a:solidFill>
                  <a:srgbClr val="FF6E23"/>
                </a:solidFill>
                <a:latin typeface="Franklin Gothic Demi"/>
                <a:cs typeface="Franklin Gothic Demi"/>
              </a:rPr>
              <a:t>3</a:t>
            </a:r>
            <a:endParaRPr sz="2000" dirty="0">
              <a:latin typeface="Franklin Gothic Demi"/>
              <a:cs typeface="Franklin Gothic Dem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75284" y="3905313"/>
            <a:ext cx="961167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b="1" spc="-5" dirty="0">
                <a:solidFill>
                  <a:srgbClr val="FFFFFF"/>
                </a:solidFill>
                <a:latin typeface="Arial"/>
                <a:cs typeface="Arial"/>
              </a:rPr>
              <a:t>Ding ( Steven) Zheng </a:t>
            </a: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MWBE Outreach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Compliance</a:t>
            </a:r>
            <a:r>
              <a:rPr sz="2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Analyst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96557" y="6263957"/>
            <a:ext cx="700405" cy="3689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00" spc="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Eric</a:t>
            </a:r>
            <a:r>
              <a:rPr sz="1100" spc="-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Adams</a:t>
            </a:r>
            <a:endParaRPr sz="1100">
              <a:latin typeface="Franklin Gothic Medium"/>
              <a:cs typeface="Franklin Gothic Medium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Mayor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937766" y="6263957"/>
            <a:ext cx="1167130" cy="3689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00" spc="-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Thomas </a:t>
            </a:r>
            <a:r>
              <a:rPr sz="1100" spc="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Foley,</a:t>
            </a:r>
            <a:r>
              <a:rPr sz="1100" spc="-5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1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P.E.</a:t>
            </a:r>
            <a:endParaRPr sz="1100">
              <a:latin typeface="Franklin Gothic Medium"/>
              <a:cs typeface="Franklin Gothic Medium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100" spc="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Commissioner</a:t>
            </a:r>
            <a:endParaRPr sz="110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74967" y="471551"/>
            <a:ext cx="11442065" cy="10002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3900"/>
              </a:lnSpc>
              <a:spcBef>
                <a:spcPts val="585"/>
              </a:spcBef>
            </a:pPr>
            <a:r>
              <a:rPr spc="15" dirty="0"/>
              <a:t>MINORITY </a:t>
            </a:r>
            <a:r>
              <a:rPr dirty="0"/>
              <a:t>&amp; </a:t>
            </a:r>
            <a:r>
              <a:rPr spc="-20" dirty="0"/>
              <a:t>WOMEN-OWNED </a:t>
            </a:r>
            <a:r>
              <a:rPr spc="-10" dirty="0"/>
              <a:t>BUSINESS ENTERPRISES: </a:t>
            </a:r>
            <a:r>
              <a:rPr spc="-40" dirty="0">
                <a:solidFill>
                  <a:srgbClr val="FF6E23"/>
                </a:solidFill>
              </a:rPr>
              <a:t>PARTICIPATION</a:t>
            </a:r>
            <a:r>
              <a:rPr spc="-10" dirty="0">
                <a:solidFill>
                  <a:srgbClr val="FF6E23"/>
                </a:solidFill>
              </a:rPr>
              <a:t> </a:t>
            </a:r>
            <a:r>
              <a:rPr spc="-5" dirty="0">
                <a:solidFill>
                  <a:srgbClr val="FF6E23"/>
                </a:solidFill>
              </a:rPr>
              <a:t>REQUIREMENTS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18464F-0A6C-6C13-D05A-515A568F1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3284" y="1752600"/>
            <a:ext cx="10425430" cy="4362733"/>
          </a:xfrm>
        </p:spPr>
        <p:txBody>
          <a:bodyPr>
            <a:spAutoFit/>
          </a:bodyPr>
          <a:lstStyle/>
          <a:p>
            <a:pPr marL="8255">
              <a:lnSpc>
                <a:spcPts val="2022"/>
              </a:lnSpc>
              <a:spcAft>
                <a:spcPts val="600"/>
              </a:spcAft>
            </a:pPr>
            <a:r>
              <a:rPr lang="en-US" b="1" u="sng" dirty="0">
                <a:solidFill>
                  <a:srgbClr val="002FA7"/>
                </a:solidFill>
                <a:latin typeface="Arial"/>
                <a:cs typeface="Arial"/>
              </a:rPr>
              <a:t>Design-Build</a:t>
            </a:r>
            <a:r>
              <a:rPr lang="en-US" b="1" u="sng" spc="-31" dirty="0">
                <a:solidFill>
                  <a:srgbClr val="002FA7"/>
                </a:solidFill>
                <a:latin typeface="Arial"/>
                <a:cs typeface="Arial"/>
              </a:rPr>
              <a:t> L</a:t>
            </a:r>
            <a:r>
              <a:rPr lang="en-US" b="1" u="sng" dirty="0">
                <a:solidFill>
                  <a:srgbClr val="002FA7"/>
                </a:solidFill>
                <a:latin typeface="Arial"/>
                <a:cs typeface="Arial"/>
              </a:rPr>
              <a:t>egislation</a:t>
            </a:r>
            <a:r>
              <a:rPr lang="en-US" b="1" u="sng" spc="-20" dirty="0">
                <a:solidFill>
                  <a:srgbClr val="002FA7"/>
                </a:solidFill>
                <a:latin typeface="Arial"/>
                <a:cs typeface="Arial"/>
              </a:rPr>
              <a:t> </a:t>
            </a:r>
            <a:endParaRPr lang="en-US" spc="-7" dirty="0">
              <a:solidFill>
                <a:srgbClr val="002FA7"/>
              </a:solidFill>
              <a:latin typeface="Arial"/>
              <a:cs typeface="Arial"/>
            </a:endParaRPr>
          </a:p>
          <a:p>
            <a:pPr marL="8255">
              <a:lnSpc>
                <a:spcPts val="2022"/>
              </a:lnSpc>
              <a:spcAft>
                <a:spcPts val="600"/>
              </a:spcAft>
            </a:pPr>
            <a:r>
              <a:rPr lang="en-US" sz="1600" dirty="0">
                <a:solidFill>
                  <a:srgbClr val="002FA7"/>
                </a:solidFill>
                <a:latin typeface="Arial"/>
                <a:cs typeface="Arial"/>
              </a:rPr>
              <a:t>The legislation that authorizes DDC to use Design-Build as a capital project delivery method provides</a:t>
            </a:r>
            <a:r>
              <a:rPr lang="en-US" sz="1600" spc="-27" dirty="0">
                <a:solidFill>
                  <a:srgbClr val="002FA7"/>
                </a:solidFill>
                <a:latin typeface="Arial"/>
                <a:cs typeface="Arial"/>
              </a:rPr>
              <a:t> </a:t>
            </a:r>
            <a:r>
              <a:rPr lang="en-US" sz="1600" dirty="0">
                <a:solidFill>
                  <a:srgbClr val="002FA7"/>
                </a:solidFill>
                <a:latin typeface="Arial"/>
                <a:cs typeface="Arial"/>
              </a:rPr>
              <a:t>additional</a:t>
            </a:r>
            <a:r>
              <a:rPr lang="en-US" sz="1600" spc="-10" dirty="0">
                <a:solidFill>
                  <a:srgbClr val="002FA7"/>
                </a:solidFill>
                <a:latin typeface="Arial"/>
                <a:cs typeface="Arial"/>
              </a:rPr>
              <a:t> tools or </a:t>
            </a:r>
            <a:r>
              <a:rPr lang="en-US" sz="1600" spc="-7" dirty="0">
                <a:solidFill>
                  <a:srgbClr val="002FA7"/>
                </a:solidFill>
                <a:latin typeface="Arial"/>
                <a:cs typeface="Arial"/>
              </a:rPr>
              <a:t>opportunities </a:t>
            </a:r>
            <a:r>
              <a:rPr lang="en-US" sz="1600" dirty="0">
                <a:solidFill>
                  <a:srgbClr val="002FA7"/>
                </a:solidFill>
                <a:latin typeface="Arial"/>
                <a:cs typeface="Arial"/>
              </a:rPr>
              <a:t>to</a:t>
            </a:r>
            <a:r>
              <a:rPr lang="en-US" sz="1600" spc="-7" dirty="0">
                <a:solidFill>
                  <a:srgbClr val="002FA7"/>
                </a:solidFill>
                <a:latin typeface="Arial"/>
                <a:cs typeface="Arial"/>
              </a:rPr>
              <a:t> </a:t>
            </a:r>
            <a:r>
              <a:rPr lang="en-US" sz="1600" dirty="0">
                <a:solidFill>
                  <a:srgbClr val="002FA7"/>
                </a:solidFill>
                <a:latin typeface="Arial"/>
                <a:cs typeface="Arial"/>
              </a:rPr>
              <a:t>engage</a:t>
            </a:r>
            <a:r>
              <a:rPr lang="en-US" sz="1600" spc="-10" dirty="0">
                <a:solidFill>
                  <a:srgbClr val="002FA7"/>
                </a:solidFill>
                <a:latin typeface="Arial"/>
                <a:cs typeface="Arial"/>
              </a:rPr>
              <a:t> </a:t>
            </a:r>
            <a:r>
              <a:rPr lang="en-US" sz="1600" dirty="0">
                <a:solidFill>
                  <a:srgbClr val="002FA7"/>
                </a:solidFill>
                <a:latin typeface="Arial"/>
                <a:cs typeface="Arial"/>
              </a:rPr>
              <a:t>the</a:t>
            </a:r>
            <a:r>
              <a:rPr lang="en-US" sz="1600" spc="3" dirty="0">
                <a:solidFill>
                  <a:srgbClr val="002FA7"/>
                </a:solidFill>
                <a:latin typeface="Arial"/>
                <a:cs typeface="Arial"/>
              </a:rPr>
              <a:t> </a:t>
            </a:r>
            <a:r>
              <a:rPr lang="en-US" sz="1600" dirty="0">
                <a:solidFill>
                  <a:srgbClr val="002FA7"/>
                </a:solidFill>
                <a:latin typeface="Arial"/>
                <a:cs typeface="Arial"/>
              </a:rPr>
              <a:t>M/WBE</a:t>
            </a:r>
            <a:r>
              <a:rPr lang="en-US" sz="1600" spc="-17" dirty="0">
                <a:solidFill>
                  <a:srgbClr val="002FA7"/>
                </a:solidFill>
                <a:latin typeface="Arial"/>
                <a:cs typeface="Arial"/>
              </a:rPr>
              <a:t> community</a:t>
            </a:r>
            <a:r>
              <a:rPr lang="en-US" sz="1600" dirty="0">
                <a:solidFill>
                  <a:srgbClr val="002FA7"/>
                </a:solidFill>
                <a:latin typeface="Arial"/>
                <a:cs typeface="Arial"/>
              </a:rPr>
              <a:t> in</a:t>
            </a:r>
            <a:r>
              <a:rPr lang="en-US" sz="1600" spc="-3" dirty="0">
                <a:solidFill>
                  <a:srgbClr val="002FA7"/>
                </a:solidFill>
                <a:latin typeface="Arial"/>
                <a:cs typeface="Arial"/>
              </a:rPr>
              <a:t> </a:t>
            </a:r>
            <a:r>
              <a:rPr lang="en-US" sz="1600" dirty="0">
                <a:solidFill>
                  <a:srgbClr val="002FA7"/>
                </a:solidFill>
                <a:latin typeface="Arial"/>
                <a:cs typeface="Arial"/>
              </a:rPr>
              <a:t>City</a:t>
            </a:r>
            <a:r>
              <a:rPr lang="en-US" sz="1600" spc="-14" dirty="0">
                <a:solidFill>
                  <a:srgbClr val="002FA7"/>
                </a:solidFill>
                <a:latin typeface="Arial"/>
                <a:cs typeface="Arial"/>
              </a:rPr>
              <a:t> </a:t>
            </a:r>
            <a:r>
              <a:rPr lang="en-US" sz="1600" dirty="0">
                <a:solidFill>
                  <a:srgbClr val="002FA7"/>
                </a:solidFill>
                <a:latin typeface="Arial"/>
                <a:cs typeface="Arial"/>
              </a:rPr>
              <a:t>capital </a:t>
            </a:r>
            <a:r>
              <a:rPr lang="en-US" sz="1600" spc="-7" dirty="0">
                <a:solidFill>
                  <a:srgbClr val="002FA7"/>
                </a:solidFill>
                <a:latin typeface="Arial"/>
                <a:cs typeface="Arial"/>
              </a:rPr>
              <a:t>projects.</a:t>
            </a:r>
          </a:p>
          <a:p>
            <a:pPr marL="8659">
              <a:lnSpc>
                <a:spcPts val="2022"/>
              </a:lnSpc>
            </a:pPr>
            <a:endParaRPr lang="en-US" sz="1600" spc="-7" dirty="0">
              <a:solidFill>
                <a:srgbClr val="002FA7"/>
              </a:solidFill>
              <a:latin typeface="Arial"/>
              <a:cs typeface="Arial"/>
            </a:endParaRPr>
          </a:p>
          <a:p>
            <a:pPr marL="351155" indent="-342900">
              <a:lnSpc>
                <a:spcPts val="2022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spc="-72" dirty="0">
                <a:solidFill>
                  <a:srgbClr val="002FA7"/>
                </a:solidFill>
                <a:latin typeface="Arial"/>
                <a:cs typeface="Arial"/>
              </a:rPr>
              <a:t>As a result of this newly found flexibility, DDC now requires all Design Build teams to submit an “M/WBE Program Experience Form” at the RFQ stage.</a:t>
            </a:r>
          </a:p>
          <a:p>
            <a:pPr marL="351559" indent="-342900">
              <a:spcBef>
                <a:spcPts val="1728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64085" algn="l"/>
                <a:tab pos="164518" algn="l"/>
              </a:tabLst>
            </a:pPr>
            <a:r>
              <a:rPr lang="en-US" sz="1600" dirty="0">
                <a:solidFill>
                  <a:srgbClr val="002FA7"/>
                </a:solidFill>
                <a:latin typeface="Arial"/>
                <a:cs typeface="Arial"/>
              </a:rPr>
              <a:t>M/WBE</a:t>
            </a:r>
            <a:r>
              <a:rPr lang="en-US" sz="1600" spc="-41" dirty="0">
                <a:solidFill>
                  <a:srgbClr val="002FA7"/>
                </a:solidFill>
                <a:latin typeface="Arial"/>
                <a:cs typeface="Arial"/>
              </a:rPr>
              <a:t> </a:t>
            </a:r>
            <a:r>
              <a:rPr lang="en-US" sz="1600" dirty="0">
                <a:solidFill>
                  <a:srgbClr val="002FA7"/>
                </a:solidFill>
                <a:latin typeface="Arial"/>
                <a:cs typeface="Arial"/>
              </a:rPr>
              <a:t>Participation</a:t>
            </a:r>
            <a:r>
              <a:rPr lang="en-US" sz="1600" spc="-34" dirty="0">
                <a:solidFill>
                  <a:srgbClr val="002FA7"/>
                </a:solidFill>
                <a:latin typeface="Arial"/>
                <a:cs typeface="Arial"/>
              </a:rPr>
              <a:t> </a:t>
            </a:r>
            <a:r>
              <a:rPr lang="en-US" sz="1600" dirty="0">
                <a:solidFill>
                  <a:srgbClr val="002FA7"/>
                </a:solidFill>
                <a:latin typeface="Arial"/>
                <a:cs typeface="Arial"/>
              </a:rPr>
              <a:t>goals</a:t>
            </a:r>
            <a:r>
              <a:rPr lang="en-US" sz="1600" spc="-31" dirty="0">
                <a:solidFill>
                  <a:srgbClr val="002FA7"/>
                </a:solidFill>
                <a:latin typeface="Arial"/>
                <a:cs typeface="Arial"/>
              </a:rPr>
              <a:t> </a:t>
            </a:r>
            <a:r>
              <a:rPr lang="en-US" sz="1600" dirty="0">
                <a:solidFill>
                  <a:srgbClr val="002FA7"/>
                </a:solidFill>
                <a:latin typeface="Arial"/>
                <a:cs typeface="Arial"/>
              </a:rPr>
              <a:t>on the Design and Construction phases will be disaggregated as follows</a:t>
            </a:r>
            <a:r>
              <a:rPr lang="en-US" sz="1600" spc="-17" dirty="0">
                <a:solidFill>
                  <a:srgbClr val="002FA7"/>
                </a:solidFill>
                <a:latin typeface="Arial"/>
                <a:cs typeface="Arial"/>
              </a:rPr>
              <a:t>:</a:t>
            </a:r>
            <a:endParaRPr lang="en-US" sz="1600" dirty="0">
              <a:solidFill>
                <a:srgbClr val="002FA7"/>
              </a:solidFill>
              <a:latin typeface="Arial"/>
              <a:cs typeface="Arial"/>
            </a:endParaRPr>
          </a:p>
          <a:p>
            <a:pPr marL="476237" lvl="1" indent="-155859">
              <a:spcBef>
                <a:spcPts val="181"/>
              </a:spcBef>
              <a:buChar char="•"/>
              <a:tabLst>
                <a:tab pos="475804" algn="l"/>
                <a:tab pos="476237" algn="l"/>
              </a:tabLst>
            </a:pPr>
            <a:r>
              <a:rPr lang="en-US" sz="1600" dirty="0">
                <a:solidFill>
                  <a:srgbClr val="002FA7"/>
                </a:solidFill>
                <a:latin typeface="Arial"/>
                <a:cs typeface="Arial"/>
              </a:rPr>
              <a:t>10% Black American</a:t>
            </a:r>
          </a:p>
          <a:p>
            <a:pPr marL="476237" lvl="1" indent="-155859">
              <a:spcBef>
                <a:spcPts val="181"/>
              </a:spcBef>
              <a:buChar char="•"/>
              <a:tabLst>
                <a:tab pos="475804" algn="l"/>
                <a:tab pos="476237" algn="l"/>
              </a:tabLst>
            </a:pPr>
            <a:r>
              <a:rPr lang="en-US" sz="1600" spc="-14" dirty="0">
                <a:solidFill>
                  <a:srgbClr val="002FA7"/>
                </a:solidFill>
                <a:latin typeface="Arial"/>
                <a:cs typeface="Arial"/>
              </a:rPr>
              <a:t>10% Hispanic American</a:t>
            </a:r>
          </a:p>
          <a:p>
            <a:pPr marL="476237" lvl="1" indent="-155859">
              <a:spcBef>
                <a:spcPts val="181"/>
              </a:spcBef>
              <a:buChar char="•"/>
              <a:tabLst>
                <a:tab pos="475804" algn="l"/>
                <a:tab pos="476237" algn="l"/>
              </a:tabLst>
            </a:pPr>
            <a:r>
              <a:rPr lang="en-US" sz="1600" spc="-14" dirty="0">
                <a:solidFill>
                  <a:srgbClr val="002FA7"/>
                </a:solidFill>
                <a:latin typeface="Arial"/>
                <a:cs typeface="Arial"/>
              </a:rPr>
              <a:t>10% Unspecified</a:t>
            </a:r>
          </a:p>
          <a:p>
            <a:pPr marL="206078" indent="-342900">
              <a:spcBef>
                <a:spcPts val="1700"/>
              </a:spcBef>
              <a:buFont typeface="Arial" panose="020B0604020202020204" pitchFamily="34" charset="0"/>
              <a:buChar char="•"/>
              <a:tabLst>
                <a:tab pos="475804" algn="l"/>
                <a:tab pos="476237" algn="l"/>
              </a:tabLst>
            </a:pPr>
            <a:r>
              <a:rPr lang="en-US" sz="1600" dirty="0">
                <a:solidFill>
                  <a:srgbClr val="002FA7"/>
                </a:solidFill>
                <a:latin typeface="Arial"/>
                <a:cs typeface="Arial"/>
              </a:rPr>
              <a:t>Firms</a:t>
            </a:r>
            <a:r>
              <a:rPr lang="en-US" sz="1600" spc="-34" dirty="0">
                <a:solidFill>
                  <a:srgbClr val="002FA7"/>
                </a:solidFill>
                <a:latin typeface="Arial"/>
                <a:cs typeface="Arial"/>
              </a:rPr>
              <a:t> </a:t>
            </a:r>
            <a:r>
              <a:rPr lang="en-US" sz="1600" dirty="0">
                <a:solidFill>
                  <a:srgbClr val="002FA7"/>
                </a:solidFill>
                <a:latin typeface="Arial"/>
                <a:cs typeface="Arial"/>
              </a:rPr>
              <a:t>will</a:t>
            </a:r>
            <a:r>
              <a:rPr lang="en-US" sz="1600" spc="10" dirty="0">
                <a:solidFill>
                  <a:srgbClr val="002FA7"/>
                </a:solidFill>
                <a:latin typeface="Arial"/>
                <a:cs typeface="Arial"/>
              </a:rPr>
              <a:t> </a:t>
            </a:r>
            <a:r>
              <a:rPr lang="en-US" sz="1600" b="1" u="sng" dirty="0">
                <a:solidFill>
                  <a:srgbClr val="002FA7"/>
                </a:solidFill>
                <a:uFill>
                  <a:solidFill>
                    <a:srgbClr val="002EA7"/>
                  </a:solidFill>
                </a:uFill>
                <a:latin typeface="Arial"/>
                <a:cs typeface="Arial"/>
              </a:rPr>
              <a:t>not</a:t>
            </a:r>
            <a:r>
              <a:rPr lang="en-US" sz="1600" b="1" spc="-20" dirty="0">
                <a:solidFill>
                  <a:srgbClr val="002FA7"/>
                </a:solidFill>
                <a:latin typeface="Arial"/>
                <a:cs typeface="Arial"/>
              </a:rPr>
              <a:t> </a:t>
            </a:r>
            <a:r>
              <a:rPr lang="en-US" sz="1600" dirty="0">
                <a:solidFill>
                  <a:srgbClr val="002FA7"/>
                </a:solidFill>
                <a:latin typeface="Arial"/>
                <a:cs typeface="Arial"/>
              </a:rPr>
              <a:t>be</a:t>
            </a:r>
            <a:r>
              <a:rPr lang="en-US" sz="1600" spc="-17" dirty="0">
                <a:solidFill>
                  <a:srgbClr val="002FA7"/>
                </a:solidFill>
                <a:latin typeface="Arial"/>
                <a:cs typeface="Arial"/>
              </a:rPr>
              <a:t> </a:t>
            </a:r>
            <a:r>
              <a:rPr lang="en-US" sz="1600" dirty="0">
                <a:solidFill>
                  <a:srgbClr val="002FA7"/>
                </a:solidFill>
                <a:latin typeface="Arial"/>
                <a:cs typeface="Arial"/>
              </a:rPr>
              <a:t>allowed</a:t>
            </a:r>
            <a:r>
              <a:rPr lang="en-US" sz="1600" spc="-10" dirty="0">
                <a:solidFill>
                  <a:srgbClr val="002FA7"/>
                </a:solidFill>
                <a:latin typeface="Arial"/>
                <a:cs typeface="Arial"/>
              </a:rPr>
              <a:t> </a:t>
            </a:r>
            <a:r>
              <a:rPr lang="en-US" sz="1600" dirty="0">
                <a:solidFill>
                  <a:srgbClr val="002FA7"/>
                </a:solidFill>
                <a:latin typeface="Arial"/>
                <a:cs typeface="Arial"/>
              </a:rPr>
              <a:t>to</a:t>
            </a:r>
            <a:r>
              <a:rPr lang="en-US" sz="1600" spc="-20" dirty="0">
                <a:solidFill>
                  <a:srgbClr val="002FA7"/>
                </a:solidFill>
                <a:latin typeface="Arial"/>
                <a:cs typeface="Arial"/>
              </a:rPr>
              <a:t> </a:t>
            </a:r>
            <a:r>
              <a:rPr lang="en-US" sz="1600" dirty="0">
                <a:solidFill>
                  <a:srgbClr val="002FA7"/>
                </a:solidFill>
                <a:latin typeface="Arial"/>
                <a:cs typeface="Arial"/>
              </a:rPr>
              <a:t>submit</a:t>
            </a:r>
            <a:r>
              <a:rPr lang="en-US" sz="1600" spc="-31" dirty="0">
                <a:solidFill>
                  <a:srgbClr val="002FA7"/>
                </a:solidFill>
                <a:latin typeface="Arial"/>
                <a:cs typeface="Arial"/>
              </a:rPr>
              <a:t> </a:t>
            </a:r>
            <a:r>
              <a:rPr lang="en-US" sz="1600" dirty="0">
                <a:solidFill>
                  <a:srgbClr val="002FA7"/>
                </a:solidFill>
                <a:latin typeface="Arial"/>
                <a:cs typeface="Arial"/>
              </a:rPr>
              <a:t>pre-proposal</a:t>
            </a:r>
            <a:r>
              <a:rPr lang="en-US" sz="1600" spc="-34" dirty="0">
                <a:solidFill>
                  <a:srgbClr val="002FA7"/>
                </a:solidFill>
                <a:latin typeface="Arial"/>
                <a:cs typeface="Arial"/>
              </a:rPr>
              <a:t> </a:t>
            </a:r>
            <a:r>
              <a:rPr lang="en-US" sz="1600" dirty="0">
                <a:solidFill>
                  <a:srgbClr val="002FA7"/>
                </a:solidFill>
                <a:latin typeface="Arial"/>
                <a:cs typeface="Arial"/>
              </a:rPr>
              <a:t>and</a:t>
            </a:r>
            <a:r>
              <a:rPr lang="en-US" sz="1600" spc="-17" dirty="0">
                <a:solidFill>
                  <a:srgbClr val="002FA7"/>
                </a:solidFill>
                <a:latin typeface="Arial"/>
                <a:cs typeface="Arial"/>
              </a:rPr>
              <a:t> </a:t>
            </a:r>
            <a:r>
              <a:rPr lang="en-US" sz="1600" dirty="0">
                <a:solidFill>
                  <a:srgbClr val="002FA7"/>
                </a:solidFill>
                <a:latin typeface="Arial"/>
                <a:cs typeface="Arial"/>
              </a:rPr>
              <a:t>pre-award</a:t>
            </a:r>
            <a:r>
              <a:rPr lang="en-US" sz="1600" spc="-37" dirty="0">
                <a:solidFill>
                  <a:srgbClr val="002FA7"/>
                </a:solidFill>
                <a:latin typeface="Arial"/>
                <a:cs typeface="Arial"/>
              </a:rPr>
              <a:t> </a:t>
            </a:r>
            <a:r>
              <a:rPr lang="en-US" sz="1600" spc="-7" dirty="0">
                <a:solidFill>
                  <a:srgbClr val="002FA7"/>
                </a:solidFill>
                <a:latin typeface="Arial"/>
                <a:cs typeface="Arial"/>
              </a:rPr>
              <a:t>waivers</a:t>
            </a:r>
          </a:p>
          <a:p>
            <a:pPr marL="342900" indent="-342900">
              <a:spcBef>
                <a:spcPts val="1700"/>
              </a:spcBef>
              <a:buFont typeface="Arial" panose="020B0604020202020204" pitchFamily="34" charset="0"/>
              <a:buChar char="•"/>
              <a:tabLst>
                <a:tab pos="475804" algn="l"/>
                <a:tab pos="476237" algn="l"/>
              </a:tabLst>
            </a:pPr>
            <a:r>
              <a:rPr lang="en-US" sz="1600" spc="-20" dirty="0">
                <a:solidFill>
                  <a:srgbClr val="002FA7"/>
                </a:solidFill>
                <a:latin typeface="Arial"/>
                <a:cs typeface="Arial"/>
              </a:rPr>
              <a:t>The Office of Diversity and Industry Relations </a:t>
            </a:r>
            <a:r>
              <a:rPr lang="en-US" sz="1600" dirty="0">
                <a:solidFill>
                  <a:srgbClr val="002FA7"/>
                </a:solidFill>
                <a:latin typeface="Arial"/>
                <a:cs typeface="Arial"/>
              </a:rPr>
              <a:t>will</a:t>
            </a:r>
            <a:r>
              <a:rPr lang="en-US" sz="1600" spc="-7" dirty="0">
                <a:solidFill>
                  <a:srgbClr val="002FA7"/>
                </a:solidFill>
                <a:latin typeface="Arial"/>
                <a:cs typeface="Arial"/>
              </a:rPr>
              <a:t> </a:t>
            </a:r>
            <a:r>
              <a:rPr lang="en-US" sz="1600" dirty="0">
                <a:solidFill>
                  <a:srgbClr val="002FA7"/>
                </a:solidFill>
                <a:latin typeface="Arial"/>
                <a:cs typeface="Arial"/>
              </a:rPr>
              <a:t>monitor</a:t>
            </a:r>
            <a:r>
              <a:rPr lang="en-US" sz="1600" spc="-17" dirty="0">
                <a:solidFill>
                  <a:srgbClr val="002FA7"/>
                </a:solidFill>
                <a:latin typeface="Arial"/>
                <a:cs typeface="Arial"/>
              </a:rPr>
              <a:t> </a:t>
            </a:r>
            <a:r>
              <a:rPr lang="en-US" sz="1600" dirty="0">
                <a:solidFill>
                  <a:srgbClr val="002FA7"/>
                </a:solidFill>
                <a:latin typeface="Arial"/>
                <a:cs typeface="Arial"/>
              </a:rPr>
              <a:t>performance</a:t>
            </a:r>
            <a:r>
              <a:rPr lang="en-US" sz="1600" spc="-41" dirty="0">
                <a:solidFill>
                  <a:srgbClr val="002FA7"/>
                </a:solidFill>
                <a:latin typeface="Arial"/>
                <a:cs typeface="Arial"/>
              </a:rPr>
              <a:t> </a:t>
            </a:r>
            <a:r>
              <a:rPr lang="en-US" sz="1600" dirty="0">
                <a:solidFill>
                  <a:srgbClr val="002FA7"/>
                </a:solidFill>
                <a:latin typeface="Arial"/>
                <a:cs typeface="Arial"/>
              </a:rPr>
              <a:t>against</a:t>
            </a:r>
            <a:r>
              <a:rPr lang="en-US" sz="1600" spc="-27" dirty="0">
                <a:solidFill>
                  <a:srgbClr val="002FA7"/>
                </a:solidFill>
                <a:latin typeface="Arial"/>
                <a:cs typeface="Arial"/>
              </a:rPr>
              <a:t> </a:t>
            </a:r>
            <a:r>
              <a:rPr lang="en-US" sz="1600" dirty="0">
                <a:solidFill>
                  <a:srgbClr val="002FA7"/>
                </a:solidFill>
                <a:latin typeface="Arial"/>
                <a:cs typeface="Arial"/>
              </a:rPr>
              <a:t>M/WBE</a:t>
            </a:r>
            <a:r>
              <a:rPr lang="en-US" sz="1600" spc="-17" dirty="0">
                <a:solidFill>
                  <a:srgbClr val="002FA7"/>
                </a:solidFill>
                <a:latin typeface="Arial"/>
                <a:cs typeface="Arial"/>
              </a:rPr>
              <a:t> </a:t>
            </a:r>
            <a:r>
              <a:rPr lang="en-US" sz="1600" dirty="0">
                <a:solidFill>
                  <a:srgbClr val="002FA7"/>
                </a:solidFill>
                <a:latin typeface="Arial"/>
                <a:cs typeface="Arial"/>
              </a:rPr>
              <a:t>goals</a:t>
            </a:r>
            <a:r>
              <a:rPr lang="en-US" sz="1600" spc="-24" dirty="0">
                <a:solidFill>
                  <a:srgbClr val="002FA7"/>
                </a:solidFill>
                <a:latin typeface="Arial"/>
                <a:cs typeface="Arial"/>
              </a:rPr>
              <a:t> throughout the life of the project. We will work closely with the design-builder to make sure that they meet the goals</a:t>
            </a:r>
            <a:r>
              <a:rPr lang="en-US" spc="-24" dirty="0">
                <a:solidFill>
                  <a:srgbClr val="002FA7"/>
                </a:solidFill>
                <a:latin typeface="Arial"/>
                <a:cs typeface="Arial"/>
              </a:rPr>
              <a:t>.</a:t>
            </a:r>
            <a:endParaRPr lang="en-US" dirty="0">
              <a:solidFill>
                <a:srgbClr val="002FA7"/>
              </a:solidFill>
              <a:latin typeface="Arial"/>
              <a:cs typeface="Arial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F26380B4-1656-C8D6-3831-07B79FB07F46}"/>
              </a:ext>
            </a:extLst>
          </p:cNvPr>
          <p:cNvSpPr txBox="1"/>
          <p:nvPr/>
        </p:nvSpPr>
        <p:spPr>
          <a:xfrm>
            <a:off x="11184001" y="6434454"/>
            <a:ext cx="198374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fld id="{4257DAF8-0CBF-4D50-8638-3526FD26F20A}" type="slidenum">
              <a:rPr lang="en-US" sz="1200" smtClean="0">
                <a:solidFill>
                  <a:srgbClr val="888888"/>
                </a:solidFill>
                <a:latin typeface="Calibri"/>
                <a:cs typeface="Calibri"/>
              </a:rPr>
              <a:t>29</a:t>
            </a:fld>
            <a:endParaRPr sz="1200" dirty="0"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950" spc="-30" dirty="0"/>
              <a:t>AGENDA</a:t>
            </a:r>
            <a:endParaRPr sz="3950" dirty="0"/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xfrm>
            <a:off x="883284" y="1447800"/>
            <a:ext cx="10425430" cy="38420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12763" indent="-398463">
              <a:spcBef>
                <a:spcPts val="1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1800" b="1" spc="-5" dirty="0">
                <a:solidFill>
                  <a:srgbClr val="002EA7"/>
                </a:solidFill>
                <a:latin typeface="Arial"/>
                <a:cs typeface="Arial"/>
              </a:rPr>
              <a:t>Welcome </a:t>
            </a:r>
            <a:r>
              <a:rPr lang="en-US" sz="1800" b="1" dirty="0">
                <a:solidFill>
                  <a:srgbClr val="002EA7"/>
                </a:solidFill>
                <a:latin typeface="Arial"/>
                <a:cs typeface="Arial"/>
              </a:rPr>
              <a:t>&amp;</a:t>
            </a:r>
            <a:r>
              <a:rPr lang="en-US" sz="1800" b="1" spc="-60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b="1" spc="5" dirty="0">
                <a:solidFill>
                  <a:srgbClr val="002EA7"/>
                </a:solidFill>
                <a:latin typeface="Arial"/>
                <a:cs typeface="Arial"/>
              </a:rPr>
              <a:t>Introduction</a:t>
            </a:r>
            <a:br>
              <a:rPr lang="en-US" sz="1800" b="1" spc="5" dirty="0">
                <a:solidFill>
                  <a:srgbClr val="002EA7"/>
                </a:solidFill>
                <a:latin typeface="Arial"/>
                <a:cs typeface="Arial"/>
              </a:rPr>
            </a:br>
            <a:r>
              <a:rPr lang="en-US" sz="1800" b="0" spc="-15" dirty="0">
                <a:solidFill>
                  <a:srgbClr val="002EA7"/>
                </a:solidFill>
                <a:latin typeface="Arial"/>
                <a:cs typeface="Arial"/>
              </a:rPr>
              <a:t>Luis Sanchez</a:t>
            </a:r>
            <a:r>
              <a:rPr lang="en-US" sz="1800" b="0" spc="-25" dirty="0">
                <a:solidFill>
                  <a:srgbClr val="002EA7"/>
                </a:solidFill>
                <a:latin typeface="Arial"/>
                <a:cs typeface="Arial"/>
              </a:rPr>
              <a:t>, </a:t>
            </a:r>
            <a:r>
              <a:rPr lang="en-US" sz="1800" b="0" spc="-40" dirty="0">
                <a:solidFill>
                  <a:srgbClr val="002EA7"/>
                </a:solidFill>
                <a:latin typeface="Arial"/>
                <a:cs typeface="Arial"/>
              </a:rPr>
              <a:t>P.E.</a:t>
            </a:r>
            <a:r>
              <a:rPr lang="en-US" sz="1800" b="0" spc="-30" dirty="0">
                <a:solidFill>
                  <a:srgbClr val="002EA7"/>
                </a:solidFill>
                <a:latin typeface="Arial"/>
                <a:cs typeface="Arial"/>
              </a:rPr>
              <a:t>,</a:t>
            </a:r>
            <a:r>
              <a:rPr lang="en-US" sz="1800" b="0" spc="120" dirty="0">
                <a:solidFill>
                  <a:srgbClr val="002EA7"/>
                </a:solidFill>
                <a:latin typeface="Arial"/>
                <a:cs typeface="Arial"/>
              </a:rPr>
              <a:t> Associate </a:t>
            </a:r>
            <a:r>
              <a:rPr lang="en-US" sz="1800" b="0" spc="-10" dirty="0">
                <a:solidFill>
                  <a:srgbClr val="002EA7"/>
                </a:solidFill>
                <a:latin typeface="Arial"/>
                <a:cs typeface="Arial"/>
              </a:rPr>
              <a:t>Commissioner</a:t>
            </a:r>
            <a:endParaRPr lang="en-US" b="0" dirty="0"/>
          </a:p>
          <a:p>
            <a:pPr marL="512763" indent="-398463">
              <a:spcBef>
                <a:spcPts val="100"/>
              </a:spcBef>
              <a:spcAft>
                <a:spcPts val="1200"/>
              </a:spcAft>
              <a:buFont typeface="+mj-lt"/>
              <a:buAutoNum type="arabicPeriod"/>
            </a:pPr>
            <a:r>
              <a:rPr dirty="0"/>
              <a:t>Design-Build </a:t>
            </a:r>
            <a:r>
              <a:rPr spc="-10" dirty="0"/>
              <a:t>Program </a:t>
            </a:r>
            <a:r>
              <a:rPr spc="-25" dirty="0"/>
              <a:t>Overview </a:t>
            </a:r>
            <a:br>
              <a:rPr lang="en-US" spc="-25" dirty="0"/>
            </a:br>
            <a:r>
              <a:rPr lang="en-US" b="0" spc="-15" dirty="0"/>
              <a:t>Stella </a:t>
            </a:r>
            <a:r>
              <a:rPr lang="en-US" b="0" spc="-15" dirty="0" err="1"/>
              <a:t>Uwaechie</a:t>
            </a:r>
            <a:r>
              <a:rPr lang="en-US" b="0" spc="-15" dirty="0"/>
              <a:t>, Deputy Director</a:t>
            </a:r>
            <a:endParaRPr b="0" spc="-15" dirty="0"/>
          </a:p>
          <a:p>
            <a:pPr marL="512763" indent="-398463">
              <a:spcAft>
                <a:spcPts val="1200"/>
              </a:spcAft>
              <a:buFont typeface="+mj-lt"/>
              <a:buAutoNum type="arabicPeriod"/>
            </a:pPr>
            <a:r>
              <a:rPr spc="-10" dirty="0"/>
              <a:t>Project</a:t>
            </a:r>
            <a:r>
              <a:rPr spc="15" dirty="0"/>
              <a:t> </a:t>
            </a:r>
            <a:r>
              <a:rPr spc="-25" dirty="0"/>
              <a:t>Overview</a:t>
            </a:r>
            <a:br>
              <a:rPr lang="en-US" spc="-25" dirty="0"/>
            </a:br>
            <a:r>
              <a:rPr lang="en-US" b="0" spc="-15" dirty="0"/>
              <a:t>Luis Sanchez</a:t>
            </a:r>
            <a:r>
              <a:rPr b="0" spc="-15" dirty="0"/>
              <a:t>, </a:t>
            </a:r>
            <a:r>
              <a:rPr lang="en-US" b="0" spc="-15" dirty="0"/>
              <a:t>P.E., Associate Commissioner</a:t>
            </a:r>
            <a:endParaRPr b="0" spc="-15" dirty="0"/>
          </a:p>
          <a:p>
            <a:pPr marL="512763" indent="-398463">
              <a:spcAft>
                <a:spcPts val="1200"/>
              </a:spcAft>
              <a:buFont typeface="+mj-lt"/>
              <a:buAutoNum type="arabicPeriod"/>
            </a:pPr>
            <a:r>
              <a:rPr spc="-15" dirty="0"/>
              <a:t>General </a:t>
            </a:r>
            <a:r>
              <a:rPr spc="-10" dirty="0"/>
              <a:t>Procurement</a:t>
            </a:r>
            <a:r>
              <a:rPr spc="70" dirty="0"/>
              <a:t> </a:t>
            </a:r>
            <a:r>
              <a:rPr dirty="0"/>
              <a:t>Information</a:t>
            </a:r>
            <a:br>
              <a:rPr lang="en-US" dirty="0"/>
            </a:br>
            <a:r>
              <a:rPr b="0" spc="-15" dirty="0"/>
              <a:t>Judy Lee, Deputy Agency Chief Contracting Officer</a:t>
            </a:r>
          </a:p>
          <a:p>
            <a:pPr marL="512763" indent="-398463">
              <a:spcAft>
                <a:spcPts val="1200"/>
              </a:spcAft>
              <a:buFont typeface="+mj-lt"/>
              <a:buAutoNum type="arabicPeriod"/>
            </a:pPr>
            <a:r>
              <a:rPr spc="15" dirty="0"/>
              <a:t>M/WBE</a:t>
            </a:r>
            <a:br>
              <a:rPr lang="en-US" spc="15"/>
            </a:br>
            <a:r>
              <a:rPr b="0" spc="-15"/>
              <a:t>Ding </a:t>
            </a:r>
            <a:r>
              <a:rPr lang="en-US" b="0" spc="-15" dirty="0"/>
              <a:t>(Steven) </a:t>
            </a:r>
            <a:r>
              <a:rPr b="0" spc="-15" dirty="0"/>
              <a:t>Zheng, M/WBE Outreach and Compliance Analyst</a:t>
            </a:r>
          </a:p>
          <a:p>
            <a:pPr marL="512763" indent="-398463">
              <a:spcAft>
                <a:spcPts val="1200"/>
              </a:spcAft>
              <a:buFont typeface="+mj-lt"/>
              <a:buAutoNum type="arabicPeriod"/>
            </a:pPr>
            <a:r>
              <a:rPr spc="-30" dirty="0"/>
              <a:t>Q&amp;A</a:t>
            </a:r>
          </a:p>
        </p:txBody>
      </p:sp>
      <p:sp>
        <p:nvSpPr>
          <p:cNvPr id="3" name="object 3"/>
          <p:cNvSpPr/>
          <p:nvPr/>
        </p:nvSpPr>
        <p:spPr>
          <a:xfrm>
            <a:off x="414337" y="471551"/>
            <a:ext cx="1841500" cy="0"/>
          </a:xfrm>
          <a:custGeom>
            <a:avLst/>
            <a:gdLst/>
            <a:ahLst/>
            <a:cxnLst/>
            <a:rect l="l" t="t" r="r" b="b"/>
            <a:pathLst>
              <a:path w="1841500">
                <a:moveTo>
                  <a:pt x="0" y="0"/>
                </a:moveTo>
                <a:lnTo>
                  <a:pt x="1841055" y="0"/>
                </a:lnTo>
              </a:path>
            </a:pathLst>
          </a:custGeom>
          <a:ln w="50800">
            <a:solidFill>
              <a:srgbClr val="FF6E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575" y="6096000"/>
            <a:ext cx="723900" cy="4857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1185143" y="6434454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3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74967" y="471551"/>
            <a:ext cx="11442065" cy="10002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3900"/>
              </a:lnSpc>
              <a:spcBef>
                <a:spcPts val="585"/>
              </a:spcBef>
            </a:pPr>
            <a:r>
              <a:rPr spc="15" dirty="0"/>
              <a:t>MINORITY </a:t>
            </a:r>
            <a:r>
              <a:rPr dirty="0"/>
              <a:t>&amp; </a:t>
            </a:r>
            <a:r>
              <a:rPr spc="-20" dirty="0"/>
              <a:t>WOMEN-OWNED </a:t>
            </a:r>
            <a:r>
              <a:rPr spc="-10" dirty="0"/>
              <a:t>BUSINESS ENTERPRISES: </a:t>
            </a:r>
            <a:r>
              <a:rPr spc="-40" dirty="0">
                <a:solidFill>
                  <a:srgbClr val="FF6E23"/>
                </a:solidFill>
              </a:rPr>
              <a:t>PARTICIPATION</a:t>
            </a:r>
            <a:r>
              <a:rPr spc="-10" dirty="0">
                <a:solidFill>
                  <a:srgbClr val="FF6E23"/>
                </a:solidFill>
              </a:rPr>
              <a:t> </a:t>
            </a:r>
            <a:r>
              <a:rPr spc="-5" dirty="0">
                <a:solidFill>
                  <a:srgbClr val="FF6E23"/>
                </a:solidFill>
              </a:rPr>
              <a:t>REQUIREMENTS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D1B67A-DAE8-BAE7-B978-C7C85CC2B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3284" y="1752600"/>
            <a:ext cx="10766172" cy="3867785"/>
          </a:xfrm>
        </p:spPr>
        <p:txBody>
          <a:bodyPr/>
          <a:lstStyle/>
          <a:p>
            <a:pPr marL="8659" marR="655909" algn="l" defTabSz="623438"/>
            <a:r>
              <a:rPr lang="en-US" sz="2000" kern="0" spc="-102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order to</a:t>
            </a:r>
            <a:r>
              <a:rPr lang="en-US" sz="2000" kern="0" spc="-31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facilitate</a:t>
            </a:r>
            <a:r>
              <a:rPr lang="en-US" sz="2000" kern="0" spc="-72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meeting</a:t>
            </a:r>
            <a:r>
              <a:rPr lang="en-US" sz="2000" kern="0" spc="-55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targets</a:t>
            </a:r>
            <a:r>
              <a:rPr lang="en-US" sz="2000" kern="0" spc="-51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while</a:t>
            </a:r>
            <a:r>
              <a:rPr lang="en-US" sz="2000" kern="0" spc="-55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maintaining</a:t>
            </a:r>
            <a:r>
              <a:rPr lang="en-US" sz="2000" kern="0" spc="-37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 kern="0" spc="-55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0" spc="-7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robust </a:t>
            </a:r>
            <a:r>
              <a:rPr lang="en-US" sz="2000" kern="0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vendor</a:t>
            </a:r>
            <a:r>
              <a:rPr lang="en-US" sz="2000" kern="0" spc="-34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pool,</a:t>
            </a:r>
            <a:r>
              <a:rPr lang="en-US" sz="2000" kern="0" spc="-41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000" kern="0" spc="-41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kern="0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2000" kern="0" spc="-41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0" spc="-7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Design-</a:t>
            </a:r>
            <a:r>
              <a:rPr lang="en-US" sz="2000" kern="0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</a:t>
            </a:r>
            <a:r>
              <a:rPr lang="en-US" sz="2000" kern="0" spc="-27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0" spc="-7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Program:</a:t>
            </a:r>
          </a:p>
          <a:p>
            <a:pPr marL="351559" marR="655909" indent="-342900" algn="l" defTabSz="623438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Allows</a:t>
            </a:r>
            <a:r>
              <a:rPr lang="en-US" sz="2000" kern="0" spc="-37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n-US" sz="2000" kern="0" spc="-48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2000" kern="0" spc="-41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</a:t>
            </a:r>
            <a:r>
              <a:rPr lang="en-US" sz="2000" kern="0" spc="-41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US" sz="2000" kern="0" spc="-41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0" spc="-14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state-</a:t>
            </a:r>
            <a:r>
              <a:rPr lang="en-US" sz="2400" b="1" kern="0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certified</a:t>
            </a:r>
            <a:r>
              <a:rPr lang="en-US" sz="2400" b="1" kern="0" spc="-34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0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M/WBEs</a:t>
            </a:r>
            <a:r>
              <a:rPr lang="en-US" sz="2400" b="1" kern="0" spc="-27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sz="2000" kern="0" spc="-44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</a:t>
            </a:r>
            <a:r>
              <a:rPr lang="en-US" sz="2000" kern="0" spc="-37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0" spc="-17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br>
              <a:rPr lang="en-US" sz="2000" kern="0" spc="-17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kern="0" spc="-14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city-</a:t>
            </a:r>
            <a:r>
              <a:rPr lang="en-US" sz="2000" kern="0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certified</a:t>
            </a:r>
            <a:r>
              <a:rPr lang="en-US" sz="2000" kern="0" spc="-48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0" spc="-7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M/WBEs</a:t>
            </a:r>
            <a:endParaRPr lang="en-US" sz="2000" b="1" kern="0" spc="-7" dirty="0">
              <a:solidFill>
                <a:srgbClr val="002F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1559" marR="655909" indent="-342900" algn="l" defTabSz="623438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2400" b="1" kern="0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Eliminates</a:t>
            </a:r>
            <a:r>
              <a:rPr lang="en-US" sz="2400" b="1" kern="0" spc="-72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0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lang="en-US" sz="2400" b="1" kern="0" spc="-65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0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tier</a:t>
            </a:r>
            <a:r>
              <a:rPr lang="en-US" sz="2400" b="1" kern="0" spc="-72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0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restrictions</a:t>
            </a:r>
            <a:r>
              <a:rPr lang="en-US" sz="2400" b="1" kern="0" spc="-44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n-US" sz="2000" kern="0" spc="-65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eligible</a:t>
            </a:r>
            <a:r>
              <a:rPr lang="en-US" sz="2000" kern="0" spc="-65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0" spc="-7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M/WBE participation</a:t>
            </a:r>
            <a:endParaRPr lang="en-US" sz="2000" b="1" kern="0" spc="-7" dirty="0">
              <a:solidFill>
                <a:srgbClr val="002F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1559" marR="655909" indent="-342900" algn="l" defTabSz="623438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2400" b="1" kern="0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Counts</a:t>
            </a:r>
            <a:r>
              <a:rPr lang="en-US" sz="2400" b="1" kern="0" spc="-31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0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suppliers</a:t>
            </a:r>
            <a:r>
              <a:rPr lang="en-US" sz="2400" b="1" kern="0" spc="-31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en-US" sz="2000" kern="0" spc="-55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60%</a:t>
            </a:r>
            <a:r>
              <a:rPr lang="en-US" sz="2000" kern="0" spc="-48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US" sz="2000" kern="0" spc="-58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2000" kern="0" spc="-51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subcontract</a:t>
            </a:r>
            <a:r>
              <a:rPr lang="en-US" sz="2000" kern="0" spc="-68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0" spc="-7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</a:t>
            </a:r>
            <a:endParaRPr lang="en-US" sz="2000" kern="0" dirty="0">
              <a:solidFill>
                <a:srgbClr val="002F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sz="2000" dirty="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71EF4176-5BD9-776B-F234-A5564DB9A3F1}"/>
              </a:ext>
            </a:extLst>
          </p:cNvPr>
          <p:cNvSpPr txBox="1"/>
          <p:nvPr/>
        </p:nvSpPr>
        <p:spPr>
          <a:xfrm>
            <a:off x="11184001" y="6434454"/>
            <a:ext cx="198374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fld id="{4257DAF8-0CBF-4D50-8638-3526FD26F20A}" type="slidenum">
              <a:rPr lang="en-US" sz="1200" smtClean="0">
                <a:solidFill>
                  <a:srgbClr val="888888"/>
                </a:solidFill>
                <a:latin typeface="Calibri"/>
                <a:cs typeface="Calibri"/>
              </a:rPr>
              <a:t>30</a:t>
            </a:fld>
            <a:endParaRPr sz="1200" dirty="0"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74967" y="471551"/>
            <a:ext cx="11442065" cy="10002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3910"/>
              </a:lnSpc>
              <a:spcBef>
                <a:spcPts val="575"/>
              </a:spcBef>
            </a:pPr>
            <a:r>
              <a:rPr spc="15" dirty="0"/>
              <a:t>MINORITY </a:t>
            </a:r>
            <a:r>
              <a:rPr dirty="0"/>
              <a:t>&amp; </a:t>
            </a:r>
            <a:r>
              <a:rPr spc="-20" dirty="0"/>
              <a:t>WOMEN-OWNED </a:t>
            </a:r>
            <a:r>
              <a:rPr spc="-10" dirty="0"/>
              <a:t>BUSINESS ENTERPRISES: </a:t>
            </a:r>
            <a:r>
              <a:rPr spc="-40" dirty="0">
                <a:solidFill>
                  <a:srgbClr val="FF6E23"/>
                </a:solidFill>
              </a:rPr>
              <a:t>PARTICIPATION</a:t>
            </a:r>
            <a:r>
              <a:rPr spc="-10" dirty="0">
                <a:solidFill>
                  <a:srgbClr val="FF6E23"/>
                </a:solidFill>
              </a:rPr>
              <a:t> </a:t>
            </a:r>
            <a:r>
              <a:rPr spc="-5" dirty="0">
                <a:solidFill>
                  <a:srgbClr val="FF6E23"/>
                </a:solidFill>
              </a:rPr>
              <a:t>REQUIREMENTS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D160D66-B8D3-089A-54E5-F23180DB6A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sz="2000" dirty="0"/>
              <a:t>M/WBE Requirement can be achieved by: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US" dirty="0"/>
              <a:t>M/WBE Prime Vendor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US" dirty="0"/>
              <a:t>Qualified M/WBE Joint Venture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US" dirty="0"/>
              <a:t>M/WBE Subcontractor(s)</a:t>
            </a:r>
          </a:p>
          <a:p>
            <a:pPr>
              <a:spcBef>
                <a:spcPts val="1200"/>
              </a:spcBef>
            </a:pPr>
            <a:endParaRPr lang="en-US" dirty="0"/>
          </a:p>
          <a:p>
            <a:pPr marL="61911" marR="232490" defTabSz="623438">
              <a:spcAft>
                <a:spcPts val="1200"/>
              </a:spcAft>
            </a:pPr>
            <a:r>
              <a:rPr lang="en-US" sz="18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en-US" sz="1800" kern="0" spc="-5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kern="0" spc="-2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York</a:t>
            </a:r>
            <a:r>
              <a:rPr lang="en-US" sz="1800" kern="0" spc="-5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  <a:r>
              <a:rPr lang="en-US" sz="1800" kern="0" spc="-5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kern="0" spc="-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</a:t>
            </a:r>
            <a:r>
              <a:rPr lang="en-US" sz="1800" kern="0" spc="-4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US" sz="1800" kern="0" spc="-5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</a:t>
            </a:r>
            <a:r>
              <a:rPr lang="en-US" sz="1800" kern="0" spc="-6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</a:t>
            </a:r>
            <a:r>
              <a:rPr lang="en-US" sz="1800" kern="0" spc="-2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</a:t>
            </a:r>
            <a:r>
              <a:rPr lang="en-US" sz="1800" kern="0" spc="-5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kern="0" spc="-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certified </a:t>
            </a:r>
            <a:r>
              <a:rPr lang="en-US" sz="18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M/WBE</a:t>
            </a:r>
            <a:r>
              <a:rPr lang="en-US" sz="1800" kern="0" spc="-5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firms</a:t>
            </a:r>
            <a:r>
              <a:rPr lang="en-US" sz="1800" kern="0" spc="-4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listed</a:t>
            </a:r>
            <a:r>
              <a:rPr lang="en-US" sz="1800" kern="0" spc="-5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at:</a:t>
            </a:r>
            <a:r>
              <a:rPr lang="en-US" sz="1800" kern="0" spc="-5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kern="0" spc="-5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https://sbsconnect.nyc.gov/certification-directory-search/</a:t>
            </a:r>
            <a:endParaRPr lang="en-US" sz="1800" kern="0" spc="-55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1911" marR="1681551" defTabSz="623438">
              <a:spcBef>
                <a:spcPts val="3"/>
              </a:spcBef>
            </a:pPr>
            <a:r>
              <a:rPr lang="en-US" sz="18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en-US" sz="1800" kern="0" spc="-7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kern="0" spc="-24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York</a:t>
            </a:r>
            <a:r>
              <a:rPr lang="en-US" sz="1800" kern="0" spc="-7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  <a:r>
              <a:rPr lang="en-US" sz="1800" kern="0" spc="-7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certified</a:t>
            </a:r>
            <a:r>
              <a:rPr lang="en-US" sz="1800" kern="0" spc="-7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MWBE</a:t>
            </a:r>
            <a:r>
              <a:rPr lang="en-US" sz="1800" kern="0" spc="-6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firms</a:t>
            </a:r>
            <a:r>
              <a:rPr lang="en-US" sz="1800" kern="0" spc="-6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listed</a:t>
            </a:r>
            <a:r>
              <a:rPr lang="en-US" sz="1800" kern="0" spc="-6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kern="0" spc="-1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at: </a:t>
            </a:r>
            <a:r>
              <a:rPr lang="en-US" sz="1800" u="sng" kern="0" spc="-7" dirty="0">
                <a:solidFill>
                  <a:srgbClr val="7E7E7E"/>
                </a:solidFill>
                <a:uFill>
                  <a:solidFill>
                    <a:srgbClr val="7E7E7E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https://ny.newnycontracts.com//</a:t>
            </a:r>
            <a:endParaRPr lang="en-US" sz="18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endParaRPr lang="en-US" dirty="0"/>
          </a:p>
        </p:txBody>
      </p:sp>
      <p:sp>
        <p:nvSpPr>
          <p:cNvPr id="4" name="object 4"/>
          <p:cNvSpPr/>
          <p:nvPr/>
        </p:nvSpPr>
        <p:spPr>
          <a:xfrm>
            <a:off x="414337" y="471551"/>
            <a:ext cx="1841500" cy="0"/>
          </a:xfrm>
          <a:custGeom>
            <a:avLst/>
            <a:gdLst/>
            <a:ahLst/>
            <a:cxnLst/>
            <a:rect l="l" t="t" r="r" b="b"/>
            <a:pathLst>
              <a:path w="1841500">
                <a:moveTo>
                  <a:pt x="0" y="0"/>
                </a:moveTo>
                <a:lnTo>
                  <a:pt x="1841055" y="0"/>
                </a:lnTo>
              </a:path>
            </a:pathLst>
          </a:custGeom>
          <a:ln w="50800">
            <a:solidFill>
              <a:srgbClr val="FF6E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3798DB70-7E5B-C20D-73D2-7738B6F42D3C}"/>
              </a:ext>
            </a:extLst>
          </p:cNvPr>
          <p:cNvSpPr txBox="1"/>
          <p:nvPr/>
        </p:nvSpPr>
        <p:spPr>
          <a:xfrm>
            <a:off x="11184001" y="6434454"/>
            <a:ext cx="198374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fld id="{4257DAF8-0CBF-4D50-8638-3526FD26F20A}" type="slidenum">
              <a:rPr lang="en-US" sz="1200" smtClean="0">
                <a:solidFill>
                  <a:srgbClr val="888888"/>
                </a:solidFill>
                <a:latin typeface="Calibri"/>
                <a:cs typeface="Calibri"/>
              </a:rPr>
              <a:t>31</a:t>
            </a:fld>
            <a:endParaRPr sz="1200" dirty="0"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2EA7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4337" y="471551"/>
            <a:ext cx="11382375" cy="0"/>
          </a:xfrm>
          <a:custGeom>
            <a:avLst/>
            <a:gdLst/>
            <a:ahLst/>
            <a:cxnLst/>
            <a:rect l="l" t="t" r="r" b="b"/>
            <a:pathLst>
              <a:path w="11382375">
                <a:moveTo>
                  <a:pt x="0" y="0"/>
                </a:moveTo>
                <a:lnTo>
                  <a:pt x="11381930" y="0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4337" y="2414651"/>
            <a:ext cx="1841500" cy="0"/>
          </a:xfrm>
          <a:custGeom>
            <a:avLst/>
            <a:gdLst/>
            <a:ahLst/>
            <a:cxnLst/>
            <a:rect l="l" t="t" r="r" b="b"/>
            <a:pathLst>
              <a:path w="1841500">
                <a:moveTo>
                  <a:pt x="0" y="0"/>
                </a:moveTo>
                <a:lnTo>
                  <a:pt x="1841055" y="0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09575" y="704850"/>
            <a:ext cx="1800225" cy="4286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74967" y="2472689"/>
            <a:ext cx="3905885" cy="712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500" dirty="0">
                <a:solidFill>
                  <a:srgbClr val="FFFFFF"/>
                </a:solidFill>
              </a:rPr>
              <a:t>Q</a:t>
            </a:r>
            <a:r>
              <a:rPr sz="4500" spc="-520" dirty="0">
                <a:solidFill>
                  <a:srgbClr val="FFFFFF"/>
                </a:solidFill>
              </a:rPr>
              <a:t> </a:t>
            </a:r>
            <a:r>
              <a:rPr sz="4500" dirty="0">
                <a:solidFill>
                  <a:srgbClr val="FFFFFF"/>
                </a:solidFill>
              </a:rPr>
              <a:t>U</a:t>
            </a:r>
            <a:r>
              <a:rPr sz="4500" spc="-535" dirty="0">
                <a:solidFill>
                  <a:srgbClr val="FFFFFF"/>
                </a:solidFill>
              </a:rPr>
              <a:t> </a:t>
            </a:r>
            <a:r>
              <a:rPr sz="4500" dirty="0">
                <a:solidFill>
                  <a:srgbClr val="FFFFFF"/>
                </a:solidFill>
              </a:rPr>
              <a:t>E</a:t>
            </a:r>
            <a:r>
              <a:rPr sz="4500" spc="-560" dirty="0">
                <a:solidFill>
                  <a:srgbClr val="FFFFFF"/>
                </a:solidFill>
              </a:rPr>
              <a:t> </a:t>
            </a:r>
            <a:r>
              <a:rPr sz="4500" dirty="0">
                <a:solidFill>
                  <a:srgbClr val="FFFFFF"/>
                </a:solidFill>
              </a:rPr>
              <a:t>S</a:t>
            </a:r>
            <a:r>
              <a:rPr sz="4500" spc="-535" dirty="0">
                <a:solidFill>
                  <a:srgbClr val="FFFFFF"/>
                </a:solidFill>
              </a:rPr>
              <a:t> </a:t>
            </a:r>
            <a:r>
              <a:rPr sz="4500" dirty="0">
                <a:solidFill>
                  <a:srgbClr val="FFFFFF"/>
                </a:solidFill>
              </a:rPr>
              <a:t>T</a:t>
            </a:r>
            <a:r>
              <a:rPr sz="4500" spc="-570" dirty="0">
                <a:solidFill>
                  <a:srgbClr val="FFFFFF"/>
                </a:solidFill>
              </a:rPr>
              <a:t> </a:t>
            </a:r>
            <a:r>
              <a:rPr sz="4500" spc="-5" dirty="0">
                <a:solidFill>
                  <a:srgbClr val="FFFFFF"/>
                </a:solidFill>
              </a:rPr>
              <a:t>I</a:t>
            </a:r>
            <a:r>
              <a:rPr sz="4500" spc="-570" dirty="0">
                <a:solidFill>
                  <a:srgbClr val="FFFFFF"/>
                </a:solidFill>
              </a:rPr>
              <a:t> </a:t>
            </a:r>
            <a:r>
              <a:rPr sz="4500" dirty="0">
                <a:solidFill>
                  <a:srgbClr val="FFFFFF"/>
                </a:solidFill>
              </a:rPr>
              <a:t>O</a:t>
            </a:r>
            <a:r>
              <a:rPr sz="4500" spc="-575" dirty="0">
                <a:solidFill>
                  <a:srgbClr val="FFFFFF"/>
                </a:solidFill>
              </a:rPr>
              <a:t> </a:t>
            </a:r>
            <a:r>
              <a:rPr sz="4500" dirty="0">
                <a:solidFill>
                  <a:srgbClr val="FFFFFF"/>
                </a:solidFill>
              </a:rPr>
              <a:t>N</a:t>
            </a:r>
            <a:r>
              <a:rPr sz="4500" spc="-530" dirty="0">
                <a:solidFill>
                  <a:srgbClr val="FFFFFF"/>
                </a:solidFill>
              </a:rPr>
              <a:t> </a:t>
            </a:r>
            <a:r>
              <a:rPr sz="4500" dirty="0">
                <a:solidFill>
                  <a:srgbClr val="FFFFFF"/>
                </a:solidFill>
              </a:rPr>
              <a:t>S</a:t>
            </a:r>
            <a:r>
              <a:rPr sz="4500" spc="-535" dirty="0">
                <a:solidFill>
                  <a:srgbClr val="FFFFFF"/>
                </a:solidFill>
              </a:rPr>
              <a:t> </a:t>
            </a:r>
            <a:r>
              <a:rPr sz="4500" dirty="0">
                <a:solidFill>
                  <a:srgbClr val="FFFFFF"/>
                </a:solidFill>
              </a:rPr>
              <a:t>?</a:t>
            </a:r>
            <a:endParaRPr sz="4500"/>
          </a:p>
        </p:txBody>
      </p:sp>
      <p:sp>
        <p:nvSpPr>
          <p:cNvPr id="8" name="object 8"/>
          <p:cNvSpPr txBox="1"/>
          <p:nvPr/>
        </p:nvSpPr>
        <p:spPr>
          <a:xfrm>
            <a:off x="9969500" y="6349618"/>
            <a:ext cx="2374265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2000" b="1" spc="10" dirty="0">
                <a:solidFill>
                  <a:srgbClr val="FF6E23"/>
                </a:solidFill>
                <a:latin typeface="Franklin Gothic Demi"/>
                <a:cs typeface="Franklin Gothic Demi"/>
              </a:rPr>
              <a:t>August</a:t>
            </a:r>
            <a:r>
              <a:rPr sz="2000" b="1" spc="295" dirty="0">
                <a:solidFill>
                  <a:srgbClr val="FF6E23"/>
                </a:solidFill>
                <a:latin typeface="Franklin Gothic Demi"/>
                <a:cs typeface="Franklin Gothic Demi"/>
              </a:rPr>
              <a:t> </a:t>
            </a:r>
            <a:r>
              <a:rPr sz="2000" b="1" spc="15" dirty="0">
                <a:solidFill>
                  <a:srgbClr val="FF6E23"/>
                </a:solidFill>
                <a:latin typeface="Franklin Gothic Demi"/>
                <a:cs typeface="Franklin Gothic Demi"/>
              </a:rPr>
              <a:t>2</a:t>
            </a:r>
            <a:r>
              <a:rPr sz="2000" b="1" spc="-200" dirty="0">
                <a:solidFill>
                  <a:srgbClr val="FF6E23"/>
                </a:solidFill>
                <a:latin typeface="Franklin Gothic Demi"/>
                <a:cs typeface="Franklin Gothic Demi"/>
              </a:rPr>
              <a:t> </a:t>
            </a:r>
            <a:r>
              <a:rPr sz="2000" b="1" spc="15" dirty="0">
                <a:solidFill>
                  <a:srgbClr val="FF6E23"/>
                </a:solidFill>
                <a:latin typeface="Franklin Gothic Demi"/>
                <a:cs typeface="Franklin Gothic Demi"/>
              </a:rPr>
              <a:t>0</a:t>
            </a:r>
            <a:r>
              <a:rPr sz="2000" b="1" spc="-200" dirty="0">
                <a:solidFill>
                  <a:srgbClr val="FF6E23"/>
                </a:solidFill>
                <a:latin typeface="Franklin Gothic Demi"/>
                <a:cs typeface="Franklin Gothic Demi"/>
              </a:rPr>
              <a:t> </a:t>
            </a:r>
            <a:r>
              <a:rPr sz="2000" b="1" spc="15" dirty="0">
                <a:solidFill>
                  <a:srgbClr val="FF6E23"/>
                </a:solidFill>
                <a:latin typeface="Franklin Gothic Demi"/>
                <a:cs typeface="Franklin Gothic Demi"/>
              </a:rPr>
              <a:t>2</a:t>
            </a:r>
            <a:r>
              <a:rPr sz="2000" b="1" spc="-200" dirty="0">
                <a:solidFill>
                  <a:srgbClr val="FF6E23"/>
                </a:solidFill>
                <a:latin typeface="Franklin Gothic Demi"/>
                <a:cs typeface="Franklin Gothic Demi"/>
              </a:rPr>
              <a:t> </a:t>
            </a:r>
            <a:r>
              <a:rPr lang="en-US" sz="2000" b="1" spc="15" dirty="0">
                <a:solidFill>
                  <a:srgbClr val="FF6E23"/>
                </a:solidFill>
                <a:latin typeface="Franklin Gothic Demi"/>
                <a:cs typeface="Franklin Gothic Demi"/>
              </a:rPr>
              <a:t>3</a:t>
            </a:r>
            <a:endParaRPr sz="2000" dirty="0">
              <a:latin typeface="Franklin Gothic Demi"/>
              <a:cs typeface="Franklin Gothic Dem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6557" y="6263957"/>
            <a:ext cx="700405" cy="3689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00" spc="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Eric</a:t>
            </a:r>
            <a:r>
              <a:rPr sz="1100" spc="-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Adams</a:t>
            </a:r>
            <a:endParaRPr sz="1100">
              <a:latin typeface="Franklin Gothic Medium"/>
              <a:cs typeface="Franklin Gothic Medium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Mayor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37766" y="6263957"/>
            <a:ext cx="1167130" cy="3689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00" spc="-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Thomas </a:t>
            </a:r>
            <a:r>
              <a:rPr sz="1100" spc="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Foley,</a:t>
            </a:r>
            <a:r>
              <a:rPr sz="1100" spc="-5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1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P.E.</a:t>
            </a:r>
            <a:endParaRPr sz="1100">
              <a:latin typeface="Franklin Gothic Medium"/>
              <a:cs typeface="Franklin Gothic Medium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100" spc="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Commissioner</a:t>
            </a:r>
            <a:endParaRPr sz="110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2EA7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4337" y="471551"/>
            <a:ext cx="11382375" cy="0"/>
          </a:xfrm>
          <a:custGeom>
            <a:avLst/>
            <a:gdLst/>
            <a:ahLst/>
            <a:cxnLst/>
            <a:rect l="l" t="t" r="r" b="b"/>
            <a:pathLst>
              <a:path w="11382375">
                <a:moveTo>
                  <a:pt x="0" y="0"/>
                </a:moveTo>
                <a:lnTo>
                  <a:pt x="11381930" y="0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4337" y="2414651"/>
            <a:ext cx="1841500" cy="0"/>
          </a:xfrm>
          <a:custGeom>
            <a:avLst/>
            <a:gdLst/>
            <a:ahLst/>
            <a:cxnLst/>
            <a:rect l="l" t="t" r="r" b="b"/>
            <a:pathLst>
              <a:path w="1841500">
                <a:moveTo>
                  <a:pt x="0" y="0"/>
                </a:moveTo>
                <a:lnTo>
                  <a:pt x="1841055" y="0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09575" y="704850"/>
            <a:ext cx="1800225" cy="4286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74967" y="2472689"/>
            <a:ext cx="3763010" cy="712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334895" algn="l"/>
              </a:tabLst>
            </a:pPr>
            <a:r>
              <a:rPr sz="4500" dirty="0">
                <a:solidFill>
                  <a:srgbClr val="FFFFFF"/>
                </a:solidFill>
              </a:rPr>
              <a:t>T</a:t>
            </a:r>
            <a:r>
              <a:rPr sz="4500" spc="-560" dirty="0">
                <a:solidFill>
                  <a:srgbClr val="FFFFFF"/>
                </a:solidFill>
              </a:rPr>
              <a:t> </a:t>
            </a:r>
            <a:r>
              <a:rPr sz="4500" dirty="0">
                <a:solidFill>
                  <a:srgbClr val="FFFFFF"/>
                </a:solidFill>
              </a:rPr>
              <a:t>H</a:t>
            </a:r>
            <a:r>
              <a:rPr sz="4500" spc="-530" dirty="0">
                <a:solidFill>
                  <a:srgbClr val="FFFFFF"/>
                </a:solidFill>
              </a:rPr>
              <a:t> </a:t>
            </a:r>
            <a:r>
              <a:rPr sz="4500" dirty="0">
                <a:solidFill>
                  <a:srgbClr val="FFFFFF"/>
                </a:solidFill>
              </a:rPr>
              <a:t>A</a:t>
            </a:r>
            <a:r>
              <a:rPr sz="4500" spc="-570" dirty="0">
                <a:solidFill>
                  <a:srgbClr val="FFFFFF"/>
                </a:solidFill>
              </a:rPr>
              <a:t> </a:t>
            </a:r>
            <a:r>
              <a:rPr sz="4500" dirty="0">
                <a:solidFill>
                  <a:srgbClr val="FFFFFF"/>
                </a:solidFill>
              </a:rPr>
              <a:t>N</a:t>
            </a:r>
            <a:r>
              <a:rPr sz="4500" spc="-520" dirty="0">
                <a:solidFill>
                  <a:srgbClr val="FFFFFF"/>
                </a:solidFill>
              </a:rPr>
              <a:t> </a:t>
            </a:r>
            <a:r>
              <a:rPr sz="4500" dirty="0">
                <a:solidFill>
                  <a:srgbClr val="FFFFFF"/>
                </a:solidFill>
              </a:rPr>
              <a:t>K	Y</a:t>
            </a:r>
            <a:r>
              <a:rPr sz="4500" spc="-655" dirty="0">
                <a:solidFill>
                  <a:srgbClr val="FFFFFF"/>
                </a:solidFill>
              </a:rPr>
              <a:t> </a:t>
            </a:r>
            <a:r>
              <a:rPr sz="4500" dirty="0">
                <a:solidFill>
                  <a:srgbClr val="FFFFFF"/>
                </a:solidFill>
              </a:rPr>
              <a:t>O</a:t>
            </a:r>
            <a:r>
              <a:rPr sz="4500" spc="-595" dirty="0">
                <a:solidFill>
                  <a:srgbClr val="FFFFFF"/>
                </a:solidFill>
              </a:rPr>
              <a:t> </a:t>
            </a:r>
            <a:r>
              <a:rPr sz="4500" dirty="0">
                <a:solidFill>
                  <a:srgbClr val="FFFFFF"/>
                </a:solidFill>
              </a:rPr>
              <a:t>U</a:t>
            </a:r>
            <a:r>
              <a:rPr sz="4500" spc="-565" dirty="0">
                <a:solidFill>
                  <a:srgbClr val="FFFFFF"/>
                </a:solidFill>
              </a:rPr>
              <a:t> </a:t>
            </a:r>
            <a:r>
              <a:rPr sz="4500" spc="-5" dirty="0">
                <a:solidFill>
                  <a:srgbClr val="FFFFFF"/>
                </a:solidFill>
              </a:rPr>
              <a:t>!</a:t>
            </a:r>
            <a:endParaRPr sz="4500"/>
          </a:p>
        </p:txBody>
      </p:sp>
      <p:sp>
        <p:nvSpPr>
          <p:cNvPr id="8" name="object 8"/>
          <p:cNvSpPr txBox="1"/>
          <p:nvPr/>
        </p:nvSpPr>
        <p:spPr>
          <a:xfrm>
            <a:off x="10214291" y="6384542"/>
            <a:ext cx="2374265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2000" b="1" spc="10" dirty="0">
                <a:solidFill>
                  <a:srgbClr val="FF6E23"/>
                </a:solidFill>
                <a:latin typeface="Franklin Gothic Demi"/>
                <a:cs typeface="Franklin Gothic Demi"/>
              </a:rPr>
              <a:t>August</a:t>
            </a:r>
            <a:r>
              <a:rPr sz="2000" b="1" spc="295" dirty="0">
                <a:solidFill>
                  <a:srgbClr val="FF6E23"/>
                </a:solidFill>
                <a:latin typeface="Franklin Gothic Demi"/>
                <a:cs typeface="Franklin Gothic Demi"/>
              </a:rPr>
              <a:t> </a:t>
            </a:r>
            <a:r>
              <a:rPr sz="2000" b="1" spc="15" dirty="0">
                <a:solidFill>
                  <a:srgbClr val="FF6E23"/>
                </a:solidFill>
                <a:latin typeface="Franklin Gothic Demi"/>
                <a:cs typeface="Franklin Gothic Demi"/>
              </a:rPr>
              <a:t>2</a:t>
            </a:r>
            <a:r>
              <a:rPr sz="2000" b="1" spc="-200" dirty="0">
                <a:solidFill>
                  <a:srgbClr val="FF6E23"/>
                </a:solidFill>
                <a:latin typeface="Franklin Gothic Demi"/>
                <a:cs typeface="Franklin Gothic Demi"/>
              </a:rPr>
              <a:t> </a:t>
            </a:r>
            <a:r>
              <a:rPr sz="2000" b="1" spc="15" dirty="0">
                <a:solidFill>
                  <a:srgbClr val="FF6E23"/>
                </a:solidFill>
                <a:latin typeface="Franklin Gothic Demi"/>
                <a:cs typeface="Franklin Gothic Demi"/>
              </a:rPr>
              <a:t>0</a:t>
            </a:r>
            <a:r>
              <a:rPr sz="2000" b="1" spc="-200" dirty="0">
                <a:solidFill>
                  <a:srgbClr val="FF6E23"/>
                </a:solidFill>
                <a:latin typeface="Franklin Gothic Demi"/>
                <a:cs typeface="Franklin Gothic Demi"/>
              </a:rPr>
              <a:t> </a:t>
            </a:r>
            <a:r>
              <a:rPr sz="2000" b="1" spc="15" dirty="0">
                <a:solidFill>
                  <a:srgbClr val="FF6E23"/>
                </a:solidFill>
                <a:latin typeface="Franklin Gothic Demi"/>
                <a:cs typeface="Franklin Gothic Demi"/>
              </a:rPr>
              <a:t>2</a:t>
            </a:r>
            <a:r>
              <a:rPr sz="2000" b="1" spc="-200" dirty="0">
                <a:solidFill>
                  <a:srgbClr val="FF6E23"/>
                </a:solidFill>
                <a:latin typeface="Franklin Gothic Demi"/>
                <a:cs typeface="Franklin Gothic Demi"/>
              </a:rPr>
              <a:t> </a:t>
            </a:r>
            <a:r>
              <a:rPr lang="en-US" sz="2000" b="1" spc="15" dirty="0">
                <a:solidFill>
                  <a:srgbClr val="FF6E23"/>
                </a:solidFill>
                <a:latin typeface="Franklin Gothic Demi"/>
                <a:cs typeface="Franklin Gothic Demi"/>
              </a:rPr>
              <a:t>3</a:t>
            </a:r>
            <a:endParaRPr sz="2000" dirty="0">
              <a:latin typeface="Franklin Gothic Demi"/>
              <a:cs typeface="Franklin Gothic Dem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6557" y="6263957"/>
            <a:ext cx="700405" cy="3689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00" spc="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Eric</a:t>
            </a:r>
            <a:r>
              <a:rPr sz="1100" spc="-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Adams</a:t>
            </a:r>
            <a:endParaRPr sz="1100">
              <a:latin typeface="Franklin Gothic Medium"/>
              <a:cs typeface="Franklin Gothic Medium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Mayor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37766" y="6263957"/>
            <a:ext cx="1167130" cy="3689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00" spc="-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Thomas </a:t>
            </a:r>
            <a:r>
              <a:rPr sz="1100" spc="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Foley,</a:t>
            </a:r>
            <a:r>
              <a:rPr sz="1100" spc="-5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1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P.E.</a:t>
            </a:r>
            <a:endParaRPr sz="1100">
              <a:latin typeface="Franklin Gothic Medium"/>
              <a:cs typeface="Franklin Gothic Medium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100" spc="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Commissioner</a:t>
            </a:r>
            <a:endParaRPr sz="110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2EA7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4337" y="471551"/>
            <a:ext cx="11382375" cy="0"/>
          </a:xfrm>
          <a:custGeom>
            <a:avLst/>
            <a:gdLst/>
            <a:ahLst/>
            <a:cxnLst/>
            <a:rect l="l" t="t" r="r" b="b"/>
            <a:pathLst>
              <a:path w="11382375">
                <a:moveTo>
                  <a:pt x="0" y="0"/>
                </a:moveTo>
                <a:lnTo>
                  <a:pt x="11381930" y="0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4337" y="2414651"/>
            <a:ext cx="1841500" cy="0"/>
          </a:xfrm>
          <a:custGeom>
            <a:avLst/>
            <a:gdLst/>
            <a:ahLst/>
            <a:cxnLst/>
            <a:rect l="l" t="t" r="r" b="b"/>
            <a:pathLst>
              <a:path w="1841500">
                <a:moveTo>
                  <a:pt x="0" y="0"/>
                </a:moveTo>
                <a:lnTo>
                  <a:pt x="1841055" y="0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09575" y="704850"/>
            <a:ext cx="1800225" cy="4286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74967" y="2472689"/>
            <a:ext cx="7730490" cy="712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125855" algn="l"/>
                <a:tab pos="4533265" algn="l"/>
              </a:tabLst>
            </a:pPr>
            <a:r>
              <a:rPr sz="4500" dirty="0">
                <a:solidFill>
                  <a:srgbClr val="FFFFFF"/>
                </a:solidFill>
              </a:rPr>
              <a:t>D</a:t>
            </a:r>
            <a:r>
              <a:rPr sz="4500" spc="-530" dirty="0">
                <a:solidFill>
                  <a:srgbClr val="FFFFFF"/>
                </a:solidFill>
              </a:rPr>
              <a:t> </a:t>
            </a:r>
            <a:r>
              <a:rPr sz="4500" dirty="0">
                <a:solidFill>
                  <a:srgbClr val="FFFFFF"/>
                </a:solidFill>
              </a:rPr>
              <a:t>B	P</a:t>
            </a:r>
            <a:r>
              <a:rPr sz="4500" spc="-550" dirty="0">
                <a:solidFill>
                  <a:srgbClr val="FFFFFF"/>
                </a:solidFill>
              </a:rPr>
              <a:t> </a:t>
            </a:r>
            <a:r>
              <a:rPr sz="4500" dirty="0">
                <a:solidFill>
                  <a:srgbClr val="FFFFFF"/>
                </a:solidFill>
              </a:rPr>
              <a:t>R</a:t>
            </a:r>
            <a:r>
              <a:rPr sz="4500" spc="-645" dirty="0">
                <a:solidFill>
                  <a:srgbClr val="FFFFFF"/>
                </a:solidFill>
              </a:rPr>
              <a:t> </a:t>
            </a:r>
            <a:r>
              <a:rPr sz="4500" dirty="0">
                <a:solidFill>
                  <a:srgbClr val="FFFFFF"/>
                </a:solidFill>
              </a:rPr>
              <a:t>O</a:t>
            </a:r>
            <a:r>
              <a:rPr sz="4500" spc="-565" dirty="0">
                <a:solidFill>
                  <a:srgbClr val="FFFFFF"/>
                </a:solidFill>
              </a:rPr>
              <a:t> </a:t>
            </a:r>
            <a:r>
              <a:rPr sz="4500" dirty="0">
                <a:solidFill>
                  <a:srgbClr val="FFFFFF"/>
                </a:solidFill>
              </a:rPr>
              <a:t>G</a:t>
            </a:r>
            <a:r>
              <a:rPr sz="4500" spc="-500" dirty="0">
                <a:solidFill>
                  <a:srgbClr val="FFFFFF"/>
                </a:solidFill>
              </a:rPr>
              <a:t> </a:t>
            </a:r>
            <a:r>
              <a:rPr sz="4500" dirty="0">
                <a:solidFill>
                  <a:srgbClr val="FFFFFF"/>
                </a:solidFill>
              </a:rPr>
              <a:t>R</a:t>
            </a:r>
            <a:r>
              <a:rPr sz="4500" spc="-570" dirty="0">
                <a:solidFill>
                  <a:srgbClr val="FFFFFF"/>
                </a:solidFill>
              </a:rPr>
              <a:t> </a:t>
            </a:r>
            <a:r>
              <a:rPr sz="4500" dirty="0">
                <a:solidFill>
                  <a:srgbClr val="FFFFFF"/>
                </a:solidFill>
              </a:rPr>
              <a:t>A</a:t>
            </a:r>
            <a:r>
              <a:rPr sz="4500" spc="-565" dirty="0">
                <a:solidFill>
                  <a:srgbClr val="FFFFFF"/>
                </a:solidFill>
              </a:rPr>
              <a:t> </a:t>
            </a:r>
            <a:r>
              <a:rPr sz="4500" dirty="0">
                <a:solidFill>
                  <a:srgbClr val="FFFFFF"/>
                </a:solidFill>
              </a:rPr>
              <a:t>M	O</a:t>
            </a:r>
            <a:r>
              <a:rPr sz="4500" spc="-650" dirty="0">
                <a:solidFill>
                  <a:srgbClr val="FFFFFF"/>
                </a:solidFill>
              </a:rPr>
              <a:t> </a:t>
            </a:r>
            <a:r>
              <a:rPr sz="4500" dirty="0">
                <a:solidFill>
                  <a:srgbClr val="FFFFFF"/>
                </a:solidFill>
              </a:rPr>
              <a:t>V</a:t>
            </a:r>
            <a:r>
              <a:rPr sz="4500" spc="-570" dirty="0">
                <a:solidFill>
                  <a:srgbClr val="FFFFFF"/>
                </a:solidFill>
              </a:rPr>
              <a:t> </a:t>
            </a:r>
            <a:r>
              <a:rPr sz="4500" dirty="0">
                <a:solidFill>
                  <a:srgbClr val="FFFFFF"/>
                </a:solidFill>
              </a:rPr>
              <a:t>E</a:t>
            </a:r>
            <a:r>
              <a:rPr sz="4500" spc="-565" dirty="0">
                <a:solidFill>
                  <a:srgbClr val="FFFFFF"/>
                </a:solidFill>
              </a:rPr>
              <a:t> </a:t>
            </a:r>
            <a:r>
              <a:rPr sz="4500" dirty="0">
                <a:solidFill>
                  <a:srgbClr val="FFFFFF"/>
                </a:solidFill>
              </a:rPr>
              <a:t>R</a:t>
            </a:r>
            <a:r>
              <a:rPr sz="4500" spc="-655" dirty="0">
                <a:solidFill>
                  <a:srgbClr val="FFFFFF"/>
                </a:solidFill>
              </a:rPr>
              <a:t> </a:t>
            </a:r>
            <a:r>
              <a:rPr sz="4500" dirty="0">
                <a:solidFill>
                  <a:srgbClr val="FFFFFF"/>
                </a:solidFill>
              </a:rPr>
              <a:t>V</a:t>
            </a:r>
            <a:r>
              <a:rPr sz="4500" spc="-575" dirty="0">
                <a:solidFill>
                  <a:srgbClr val="FFFFFF"/>
                </a:solidFill>
              </a:rPr>
              <a:t> </a:t>
            </a:r>
            <a:r>
              <a:rPr sz="4500" spc="-5" dirty="0">
                <a:solidFill>
                  <a:srgbClr val="FFFFFF"/>
                </a:solidFill>
              </a:rPr>
              <a:t>I</a:t>
            </a:r>
            <a:r>
              <a:rPr sz="4500" spc="-570" dirty="0">
                <a:solidFill>
                  <a:srgbClr val="FFFFFF"/>
                </a:solidFill>
              </a:rPr>
              <a:t> </a:t>
            </a:r>
            <a:r>
              <a:rPr sz="4500" dirty="0">
                <a:solidFill>
                  <a:srgbClr val="FFFFFF"/>
                </a:solidFill>
              </a:rPr>
              <a:t>E</a:t>
            </a:r>
            <a:r>
              <a:rPr sz="4500" spc="-565" dirty="0">
                <a:solidFill>
                  <a:srgbClr val="FFFFFF"/>
                </a:solidFill>
              </a:rPr>
              <a:t> </a:t>
            </a:r>
            <a:r>
              <a:rPr sz="4500" dirty="0">
                <a:solidFill>
                  <a:srgbClr val="FFFFFF"/>
                </a:solidFill>
              </a:rPr>
              <a:t>W</a:t>
            </a:r>
            <a:endParaRPr sz="4500"/>
          </a:p>
        </p:txBody>
      </p:sp>
      <p:sp>
        <p:nvSpPr>
          <p:cNvPr id="9" name="object 9"/>
          <p:cNvSpPr txBox="1"/>
          <p:nvPr/>
        </p:nvSpPr>
        <p:spPr>
          <a:xfrm>
            <a:off x="407987" y="3986847"/>
            <a:ext cx="4432935" cy="69057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2150" b="1" spc="10" dirty="0">
                <a:solidFill>
                  <a:srgbClr val="FFFFFF"/>
                </a:solidFill>
                <a:latin typeface="Arial"/>
                <a:cs typeface="Arial"/>
              </a:rPr>
              <a:t>Stella Uwaechie</a:t>
            </a:r>
            <a:r>
              <a:rPr sz="2150" b="1" spc="-3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2150" b="1" spc="2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sz="21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2150" b="1" spc="20" dirty="0">
                <a:solidFill>
                  <a:srgbClr val="FFFFFF"/>
                </a:solidFill>
                <a:latin typeface="Arial"/>
                <a:cs typeface="Arial"/>
              </a:rPr>
              <a:t>Deputy </a:t>
            </a:r>
            <a:r>
              <a:rPr sz="2150" b="1" spc="-10" dirty="0">
                <a:solidFill>
                  <a:srgbClr val="FFFFFF"/>
                </a:solidFill>
                <a:latin typeface="Arial"/>
                <a:cs typeface="Arial"/>
              </a:rPr>
              <a:t>Director, </a:t>
            </a:r>
            <a:r>
              <a:rPr lang="en-US" sz="2150" b="1" spc="10" dirty="0">
                <a:solidFill>
                  <a:srgbClr val="FFFFFF"/>
                </a:solidFill>
                <a:latin typeface="Arial"/>
                <a:cs typeface="Arial"/>
              </a:rPr>
              <a:t>Infrastructure</a:t>
            </a:r>
            <a:endParaRPr sz="215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96557" y="6263957"/>
            <a:ext cx="700405" cy="3689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00" spc="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Eric</a:t>
            </a:r>
            <a:r>
              <a:rPr sz="1100" spc="-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Adams</a:t>
            </a:r>
            <a:endParaRPr sz="1100">
              <a:latin typeface="Franklin Gothic Medium"/>
              <a:cs typeface="Franklin Gothic Medium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Mayor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937766" y="6263957"/>
            <a:ext cx="1167130" cy="3689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00" spc="-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Thomas </a:t>
            </a:r>
            <a:r>
              <a:rPr sz="1100" spc="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Foley,</a:t>
            </a:r>
            <a:r>
              <a:rPr sz="1100" spc="-5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1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P.E.</a:t>
            </a:r>
            <a:endParaRPr sz="1100">
              <a:latin typeface="Franklin Gothic Medium"/>
              <a:cs typeface="Franklin Gothic Medium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100" spc="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Commissioner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950970" y="6221729"/>
            <a:ext cx="2698750" cy="3468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2499"/>
              </a:lnSpc>
              <a:spcBef>
                <a:spcPts val="95"/>
              </a:spcBef>
            </a:pPr>
            <a:r>
              <a:rPr sz="1100" spc="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Eric</a:t>
            </a:r>
            <a:r>
              <a:rPr sz="1100" spc="-6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1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C</a:t>
            </a:r>
            <a:r>
              <a:rPr sz="1100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Macfarlane,</a:t>
            </a:r>
            <a:r>
              <a:rPr sz="1100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P.E.</a:t>
            </a:r>
            <a:r>
              <a:rPr sz="1100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MASCE,</a:t>
            </a:r>
            <a:r>
              <a:rPr sz="1100" spc="-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NAC,</a:t>
            </a:r>
            <a:r>
              <a:rPr sz="1100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1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ENV-SP </a:t>
            </a:r>
            <a:r>
              <a:rPr sz="1100" spc="2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First </a:t>
            </a:r>
            <a:r>
              <a:rPr sz="1100" spc="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Deputy</a:t>
            </a:r>
            <a:r>
              <a:rPr sz="1100" spc="-16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Commissioner</a:t>
            </a:r>
            <a:endParaRPr sz="1100" dirty="0">
              <a:latin typeface="Franklin Gothic Medium"/>
              <a:cs typeface="Franklin Gothic Medium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BA51F407-BD0A-CD9B-FC05-1FDD98B88469}"/>
              </a:ext>
            </a:extLst>
          </p:cNvPr>
          <p:cNvSpPr txBox="1"/>
          <p:nvPr/>
        </p:nvSpPr>
        <p:spPr>
          <a:xfrm>
            <a:off x="10210800" y="6298247"/>
            <a:ext cx="1519237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830580" algn="l"/>
              </a:tabLst>
            </a:pPr>
            <a:r>
              <a:rPr lang="en-US" sz="2000" b="1" spc="5" dirty="0">
                <a:solidFill>
                  <a:srgbClr val="FF6E23"/>
                </a:solidFill>
                <a:latin typeface="Franklin Gothic Demi"/>
                <a:cs typeface="Franklin Gothic Demi"/>
              </a:rPr>
              <a:t>August 2023</a:t>
            </a:r>
            <a:endParaRPr sz="2000" dirty="0">
              <a:latin typeface="Franklin Gothic Demi"/>
              <a:cs typeface="Franklin Gothic Dem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84001" y="6434454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14337" y="471551"/>
            <a:ext cx="1841500" cy="0"/>
          </a:xfrm>
          <a:custGeom>
            <a:avLst/>
            <a:gdLst/>
            <a:ahLst/>
            <a:cxnLst/>
            <a:rect l="l" t="t" r="r" b="b"/>
            <a:pathLst>
              <a:path w="1841500">
                <a:moveTo>
                  <a:pt x="0" y="0"/>
                </a:moveTo>
                <a:lnTo>
                  <a:pt x="1841055" y="0"/>
                </a:lnTo>
              </a:path>
            </a:pathLst>
          </a:custGeom>
          <a:ln w="50800">
            <a:solidFill>
              <a:srgbClr val="FF6E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74967" y="471551"/>
            <a:ext cx="11442065" cy="10079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25"/>
              </a:spcBef>
            </a:pPr>
            <a:r>
              <a:rPr sz="3950" spc="-5" dirty="0"/>
              <a:t>DDC</a:t>
            </a:r>
            <a:r>
              <a:rPr sz="3950" spc="40" dirty="0"/>
              <a:t> </a:t>
            </a:r>
            <a:r>
              <a:rPr sz="3950" spc="5" dirty="0"/>
              <a:t>DESIGN-BUILD</a:t>
            </a:r>
            <a:endParaRPr sz="3950" dirty="0"/>
          </a:p>
          <a:p>
            <a:pPr marL="173990">
              <a:lnSpc>
                <a:spcPct val="100000"/>
              </a:lnSpc>
              <a:spcBef>
                <a:spcPts val="885"/>
              </a:spcBef>
            </a:pPr>
            <a:r>
              <a:rPr sz="1850" spc="-25" dirty="0">
                <a:solidFill>
                  <a:srgbClr val="585858"/>
                </a:solidFill>
                <a:latin typeface="Arial"/>
                <a:cs typeface="Arial"/>
              </a:rPr>
              <a:t>Teaming </a:t>
            </a:r>
            <a:r>
              <a:rPr sz="1850" spc="-5" dirty="0">
                <a:solidFill>
                  <a:srgbClr val="585858"/>
                </a:solidFill>
                <a:latin typeface="Arial"/>
                <a:cs typeface="Arial"/>
              </a:rPr>
              <a:t>for</a:t>
            </a:r>
            <a:r>
              <a:rPr sz="1850" spc="-15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850" spc="5" dirty="0">
                <a:solidFill>
                  <a:srgbClr val="585858"/>
                </a:solidFill>
                <a:latin typeface="Arial"/>
                <a:cs typeface="Arial"/>
              </a:rPr>
              <a:t>Design-Build</a:t>
            </a:r>
            <a:endParaRPr sz="1850" dirty="0">
              <a:latin typeface="Arial"/>
              <a:cs typeface="Arial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74E8AFE-DCC8-1648-0CC2-BC8B469A14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pc="-15" dirty="0"/>
              <a:t>There </a:t>
            </a:r>
            <a:r>
              <a:rPr lang="en-US" spc="-5" dirty="0"/>
              <a:t>is </a:t>
            </a:r>
            <a:r>
              <a:rPr lang="en-US" spc="5" dirty="0"/>
              <a:t>no </a:t>
            </a:r>
            <a:r>
              <a:rPr lang="en-US" spc="-15" dirty="0"/>
              <a:t>role-requirement </a:t>
            </a:r>
            <a:r>
              <a:rPr lang="en-US" spc="5" dirty="0"/>
              <a:t>for the </a:t>
            </a:r>
            <a:r>
              <a:rPr lang="en-US" spc="-25" dirty="0"/>
              <a:t>leadership </a:t>
            </a:r>
            <a:r>
              <a:rPr lang="en-US" spc="-30" dirty="0"/>
              <a:t>of </a:t>
            </a:r>
            <a:r>
              <a:rPr lang="en-US" spc="5" dirty="0"/>
              <a:t>the </a:t>
            </a:r>
            <a:r>
              <a:rPr lang="en-US" spc="-5" dirty="0"/>
              <a:t>DB </a:t>
            </a:r>
            <a:r>
              <a:rPr lang="en-US" spc="-20" dirty="0"/>
              <a:t>team; </a:t>
            </a:r>
            <a:r>
              <a:rPr lang="en-US" spc="-10" dirty="0"/>
              <a:t>for </a:t>
            </a:r>
            <a:r>
              <a:rPr lang="en-US" spc="5" dirty="0"/>
              <a:t>example, </a:t>
            </a:r>
            <a:r>
              <a:rPr lang="en-US" dirty="0"/>
              <a:t>teams </a:t>
            </a:r>
            <a:r>
              <a:rPr lang="en-US" spc="-10" dirty="0"/>
              <a:t>may </a:t>
            </a:r>
            <a:r>
              <a:rPr lang="en-US" spc="-25" dirty="0"/>
              <a:t>be</a:t>
            </a:r>
            <a:r>
              <a:rPr lang="en-US" spc="80" dirty="0"/>
              <a:t> </a:t>
            </a:r>
            <a:r>
              <a:rPr lang="en-US" spc="5" dirty="0"/>
              <a:t>designer-led.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spc="-35" dirty="0">
                <a:solidFill>
                  <a:srgbClr val="002EA7"/>
                </a:solidFill>
                <a:latin typeface="Arial"/>
                <a:cs typeface="Arial"/>
              </a:rPr>
              <a:t>Proposed </a:t>
            </a:r>
            <a:r>
              <a:rPr lang="en-US" sz="1800" dirty="0">
                <a:solidFill>
                  <a:srgbClr val="002EA7"/>
                </a:solidFill>
                <a:latin typeface="Arial"/>
                <a:cs typeface="Arial"/>
              </a:rPr>
              <a:t>DB </a:t>
            </a:r>
            <a:r>
              <a:rPr lang="en-US" sz="1800" spc="-30" dirty="0">
                <a:solidFill>
                  <a:srgbClr val="002EA7"/>
                </a:solidFill>
                <a:latin typeface="Arial"/>
                <a:cs typeface="Arial"/>
              </a:rPr>
              <a:t>team </a:t>
            </a:r>
            <a:r>
              <a:rPr lang="en-US" sz="1800" spc="-20" dirty="0">
                <a:solidFill>
                  <a:srgbClr val="002EA7"/>
                </a:solidFill>
                <a:latin typeface="Arial"/>
                <a:cs typeface="Arial"/>
              </a:rPr>
              <a:t>members </a:t>
            </a:r>
            <a:r>
              <a:rPr lang="en-US" sz="1800" spc="-15" dirty="0">
                <a:solidFill>
                  <a:srgbClr val="002EA7"/>
                </a:solidFill>
                <a:latin typeface="Arial"/>
                <a:cs typeface="Arial"/>
              </a:rPr>
              <a:t>are </a:t>
            </a:r>
            <a:r>
              <a:rPr lang="en-US" sz="1800" spc="-20" dirty="0">
                <a:solidFill>
                  <a:srgbClr val="002EA7"/>
                </a:solidFill>
                <a:latin typeface="Arial"/>
                <a:cs typeface="Arial"/>
              </a:rPr>
              <a:t>not required </a:t>
            </a:r>
            <a:r>
              <a:rPr lang="en-US" sz="1800" dirty="0">
                <a:solidFill>
                  <a:srgbClr val="002EA7"/>
                </a:solidFill>
                <a:latin typeface="Arial"/>
                <a:cs typeface="Arial"/>
              </a:rPr>
              <a:t>to </a:t>
            </a:r>
            <a:r>
              <a:rPr lang="en-US" sz="1800" spc="-35" dirty="0">
                <a:solidFill>
                  <a:srgbClr val="002EA7"/>
                </a:solidFill>
                <a:latin typeface="Arial"/>
                <a:cs typeface="Arial"/>
              </a:rPr>
              <a:t>have </a:t>
            </a:r>
            <a:r>
              <a:rPr lang="en-US" sz="1800" spc="-25" dirty="0">
                <a:solidFill>
                  <a:srgbClr val="002EA7"/>
                </a:solidFill>
                <a:latin typeface="Arial"/>
                <a:cs typeface="Arial"/>
              </a:rPr>
              <a:t>prior </a:t>
            </a:r>
            <a:r>
              <a:rPr lang="en-US" sz="1800" spc="-35" dirty="0">
                <a:solidFill>
                  <a:srgbClr val="002EA7"/>
                </a:solidFill>
                <a:latin typeface="Arial"/>
                <a:cs typeface="Arial"/>
              </a:rPr>
              <a:t>experience </a:t>
            </a:r>
            <a:r>
              <a:rPr lang="en-US" sz="1800" spc="-10" dirty="0">
                <a:solidFill>
                  <a:srgbClr val="002EA7"/>
                </a:solidFill>
                <a:latin typeface="Arial"/>
                <a:cs typeface="Arial"/>
              </a:rPr>
              <a:t>working</a:t>
            </a:r>
            <a:r>
              <a:rPr lang="en-US" sz="1800" spc="-135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-40" dirty="0">
                <a:solidFill>
                  <a:srgbClr val="002EA7"/>
                </a:solidFill>
                <a:latin typeface="Arial"/>
                <a:cs typeface="Arial"/>
              </a:rPr>
              <a:t>together.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57160" y="3117273"/>
            <a:ext cx="3890899" cy="1806713"/>
          </a:xfrm>
          <a:prstGeom prst="wedgeRectCallout">
            <a:avLst>
              <a:gd name="adj1" fmla="val -39657"/>
              <a:gd name="adj2" fmla="val -71303"/>
            </a:avLst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txBody>
          <a:bodyPr vert="horz" wrap="square" lIns="274320" tIns="274320" rIns="274320" bIns="274320" rtlCol="0" anchor="ctr" anchorCtr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25"/>
              </a:spcBef>
            </a:pPr>
            <a:r>
              <a:rPr lang="en-US" sz="1400" b="1" spc="30" dirty="0">
                <a:latin typeface="Arial"/>
                <a:cs typeface="Arial"/>
              </a:rPr>
              <a:t>HINT: </a:t>
            </a:r>
            <a:r>
              <a:rPr sz="1400" spc="30" dirty="0">
                <a:solidFill>
                  <a:srgbClr val="404040"/>
                </a:solidFill>
                <a:latin typeface="Arial"/>
                <a:cs typeface="Arial"/>
              </a:rPr>
              <a:t>If</a:t>
            </a:r>
            <a:r>
              <a:rPr sz="1400" spc="-1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400" spc="25" dirty="0">
                <a:solidFill>
                  <a:srgbClr val="404040"/>
                </a:solidFill>
                <a:latin typeface="Arial"/>
                <a:cs typeface="Arial"/>
              </a:rPr>
              <a:t>members</a:t>
            </a:r>
            <a:r>
              <a:rPr sz="1400" spc="-13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400" spc="25" dirty="0">
                <a:solidFill>
                  <a:srgbClr val="404040"/>
                </a:solidFill>
                <a:latin typeface="Arial"/>
                <a:cs typeface="Arial"/>
              </a:rPr>
              <a:t>of</a:t>
            </a:r>
            <a:r>
              <a:rPr sz="1400" spc="-1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400" spc="-15" dirty="0">
                <a:solidFill>
                  <a:srgbClr val="404040"/>
                </a:solidFill>
                <a:latin typeface="Arial"/>
                <a:cs typeface="Arial"/>
              </a:rPr>
              <a:t>the</a:t>
            </a:r>
            <a:r>
              <a:rPr sz="1400" spc="1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400" spc="25" dirty="0">
                <a:solidFill>
                  <a:srgbClr val="404040"/>
                </a:solidFill>
                <a:latin typeface="Arial"/>
                <a:cs typeface="Arial"/>
              </a:rPr>
              <a:t>DB</a:t>
            </a:r>
            <a:r>
              <a:rPr sz="1400" spc="-7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404040"/>
                </a:solidFill>
                <a:latin typeface="Arial"/>
                <a:cs typeface="Arial"/>
              </a:rPr>
              <a:t>Team</a:t>
            </a:r>
            <a:r>
              <a:rPr sz="1400" spc="-16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400" spc="30" dirty="0">
                <a:solidFill>
                  <a:srgbClr val="404040"/>
                </a:solidFill>
                <a:latin typeface="Arial"/>
                <a:cs typeface="Arial"/>
              </a:rPr>
              <a:t>do </a:t>
            </a:r>
            <a:r>
              <a:rPr sz="1400" spc="5" dirty="0">
                <a:solidFill>
                  <a:srgbClr val="404040"/>
                </a:solidFill>
                <a:latin typeface="Arial"/>
                <a:cs typeface="Arial"/>
              </a:rPr>
              <a:t>not </a:t>
            </a:r>
            <a:r>
              <a:rPr sz="1400" spc="-20" dirty="0">
                <a:solidFill>
                  <a:srgbClr val="404040"/>
                </a:solidFill>
                <a:latin typeface="Arial"/>
                <a:cs typeface="Arial"/>
              </a:rPr>
              <a:t>have </a:t>
            </a:r>
            <a:r>
              <a:rPr sz="1400" dirty="0">
                <a:solidFill>
                  <a:srgbClr val="404040"/>
                </a:solidFill>
                <a:latin typeface="Arial"/>
                <a:cs typeface="Arial"/>
              </a:rPr>
              <a:t>extensive</a:t>
            </a:r>
            <a:r>
              <a:rPr sz="1400" spc="-10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400" spc="15" dirty="0">
                <a:solidFill>
                  <a:srgbClr val="404040"/>
                </a:solidFill>
                <a:latin typeface="Arial"/>
                <a:cs typeface="Arial"/>
              </a:rPr>
              <a:t>experience </a:t>
            </a:r>
            <a:r>
              <a:rPr sz="1400" dirty="0">
                <a:solidFill>
                  <a:srgbClr val="404040"/>
                </a:solidFill>
                <a:latin typeface="Arial"/>
                <a:cs typeface="Arial"/>
              </a:rPr>
              <a:t>collaborating </a:t>
            </a:r>
            <a:r>
              <a:rPr sz="1400" spc="30" dirty="0">
                <a:solidFill>
                  <a:srgbClr val="404040"/>
                </a:solidFill>
                <a:latin typeface="Arial"/>
                <a:cs typeface="Arial"/>
              </a:rPr>
              <a:t>on </a:t>
            </a:r>
            <a:r>
              <a:rPr sz="1400" spc="20" dirty="0">
                <a:solidFill>
                  <a:srgbClr val="404040"/>
                </a:solidFill>
                <a:latin typeface="Arial"/>
                <a:cs typeface="Arial"/>
              </a:rPr>
              <a:t>projects, </a:t>
            </a:r>
            <a:r>
              <a:rPr sz="1400" spc="-15" dirty="0">
                <a:solidFill>
                  <a:srgbClr val="404040"/>
                </a:solidFill>
                <a:latin typeface="Arial"/>
                <a:cs typeface="Arial"/>
              </a:rPr>
              <a:t>the </a:t>
            </a:r>
            <a:r>
              <a:rPr sz="1400" spc="20" dirty="0">
                <a:solidFill>
                  <a:srgbClr val="404040"/>
                </a:solidFill>
                <a:latin typeface="Arial"/>
                <a:cs typeface="Arial"/>
              </a:rPr>
              <a:t>Proposer </a:t>
            </a:r>
            <a:r>
              <a:rPr sz="1400" spc="-5" dirty="0">
                <a:solidFill>
                  <a:srgbClr val="404040"/>
                </a:solidFill>
                <a:latin typeface="Arial"/>
                <a:cs typeface="Arial"/>
              </a:rPr>
              <a:t>shall </a:t>
            </a:r>
            <a:r>
              <a:rPr sz="1400" dirty="0">
                <a:solidFill>
                  <a:srgbClr val="404040"/>
                </a:solidFill>
                <a:latin typeface="Arial"/>
                <a:cs typeface="Arial"/>
              </a:rPr>
              <a:t>explain </a:t>
            </a:r>
            <a:r>
              <a:rPr sz="1400" spc="-15" dirty="0">
                <a:solidFill>
                  <a:srgbClr val="404040"/>
                </a:solidFill>
                <a:latin typeface="Arial"/>
                <a:cs typeface="Arial"/>
              </a:rPr>
              <a:t>the </a:t>
            </a:r>
            <a:r>
              <a:rPr sz="1400" spc="-5" dirty="0">
                <a:solidFill>
                  <a:srgbClr val="404040"/>
                </a:solidFill>
                <a:latin typeface="Arial"/>
                <a:cs typeface="Arial"/>
              </a:rPr>
              <a:t>relationship </a:t>
            </a:r>
            <a:r>
              <a:rPr sz="1400" spc="-15" dirty="0">
                <a:solidFill>
                  <a:srgbClr val="404040"/>
                </a:solidFill>
                <a:latin typeface="Arial"/>
                <a:cs typeface="Arial"/>
              </a:rPr>
              <a:t>and </a:t>
            </a:r>
            <a:r>
              <a:rPr sz="1400" spc="-10" dirty="0">
                <a:solidFill>
                  <a:srgbClr val="404040"/>
                </a:solidFill>
                <a:latin typeface="Arial"/>
                <a:cs typeface="Arial"/>
              </a:rPr>
              <a:t>rationale </a:t>
            </a:r>
            <a:r>
              <a:rPr sz="1400" spc="35" dirty="0">
                <a:solidFill>
                  <a:srgbClr val="404040"/>
                </a:solidFill>
                <a:latin typeface="Arial"/>
                <a:cs typeface="Arial"/>
              </a:rPr>
              <a:t>for </a:t>
            </a:r>
            <a:r>
              <a:rPr sz="1400" spc="5" dirty="0">
                <a:solidFill>
                  <a:srgbClr val="404040"/>
                </a:solidFill>
                <a:latin typeface="Arial"/>
                <a:cs typeface="Arial"/>
              </a:rPr>
              <a:t>teaming.</a:t>
            </a:r>
            <a:endParaRPr sz="1400" dirty="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84001" y="6434454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6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14337" y="471551"/>
            <a:ext cx="1841500" cy="0"/>
          </a:xfrm>
          <a:custGeom>
            <a:avLst/>
            <a:gdLst/>
            <a:ahLst/>
            <a:cxnLst/>
            <a:rect l="l" t="t" r="r" b="b"/>
            <a:pathLst>
              <a:path w="1841500">
                <a:moveTo>
                  <a:pt x="0" y="0"/>
                </a:moveTo>
                <a:lnTo>
                  <a:pt x="1841055" y="0"/>
                </a:lnTo>
              </a:path>
            </a:pathLst>
          </a:custGeom>
          <a:ln w="50800">
            <a:solidFill>
              <a:srgbClr val="FF6E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74967" y="471551"/>
            <a:ext cx="11442065" cy="10079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25"/>
              </a:spcBef>
            </a:pPr>
            <a:r>
              <a:rPr sz="3950" spc="-5" dirty="0"/>
              <a:t>DDC</a:t>
            </a:r>
            <a:r>
              <a:rPr sz="3950" spc="40" dirty="0"/>
              <a:t> </a:t>
            </a:r>
            <a:r>
              <a:rPr sz="3950" spc="5" dirty="0"/>
              <a:t>DESIGN-BUILD</a:t>
            </a:r>
            <a:endParaRPr sz="3950" dirty="0"/>
          </a:p>
          <a:p>
            <a:pPr marL="173990">
              <a:lnSpc>
                <a:spcPct val="100000"/>
              </a:lnSpc>
              <a:spcBef>
                <a:spcPts val="885"/>
              </a:spcBef>
            </a:pPr>
            <a:r>
              <a:rPr sz="1850" spc="-25" dirty="0">
                <a:solidFill>
                  <a:srgbClr val="585858"/>
                </a:solidFill>
                <a:latin typeface="Arial"/>
                <a:cs typeface="Arial"/>
              </a:rPr>
              <a:t>Teaming </a:t>
            </a:r>
            <a:r>
              <a:rPr sz="1850" spc="-5" dirty="0">
                <a:solidFill>
                  <a:srgbClr val="585858"/>
                </a:solidFill>
                <a:latin typeface="Arial"/>
                <a:cs typeface="Arial"/>
              </a:rPr>
              <a:t>for</a:t>
            </a:r>
            <a:r>
              <a:rPr sz="1850" spc="-15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850" spc="5" dirty="0">
                <a:solidFill>
                  <a:srgbClr val="585858"/>
                </a:solidFill>
                <a:latin typeface="Arial"/>
                <a:cs typeface="Arial"/>
              </a:rPr>
              <a:t>Design-Build</a:t>
            </a:r>
            <a:endParaRPr sz="1850" dirty="0">
              <a:latin typeface="Arial"/>
              <a:cs typeface="Arial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B782D96-C8FA-C890-69DC-F87ECFB36E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8450" marR="48260" indent="-285750" algn="l">
              <a:lnSpc>
                <a:spcPct val="100400"/>
              </a:lnSpc>
              <a:spcBef>
                <a:spcPts val="90"/>
              </a:spcBef>
              <a:spcAft>
                <a:spcPts val="1200"/>
              </a:spcAft>
              <a:buChar char="•"/>
              <a:tabLst>
                <a:tab pos="298450" algn="l"/>
                <a:tab pos="299085" algn="l"/>
              </a:tabLst>
            </a:pPr>
            <a:r>
              <a:rPr lang="en-US" sz="1800" dirty="0">
                <a:solidFill>
                  <a:srgbClr val="002EA7"/>
                </a:solidFill>
                <a:latin typeface="Arial"/>
                <a:cs typeface="Arial"/>
              </a:rPr>
              <a:t>It </a:t>
            </a:r>
            <a:r>
              <a:rPr lang="en-US" sz="1800" spc="-5" dirty="0">
                <a:solidFill>
                  <a:srgbClr val="002EA7"/>
                </a:solidFill>
                <a:latin typeface="Arial"/>
                <a:cs typeface="Arial"/>
              </a:rPr>
              <a:t>is </a:t>
            </a:r>
            <a:r>
              <a:rPr lang="en-US" sz="1800" spc="-30" dirty="0">
                <a:solidFill>
                  <a:srgbClr val="002EA7"/>
                </a:solidFill>
                <a:latin typeface="Arial"/>
                <a:cs typeface="Arial"/>
              </a:rPr>
              <a:t>desirable </a:t>
            </a:r>
            <a:r>
              <a:rPr lang="en-US" sz="1800" spc="-15" dirty="0">
                <a:solidFill>
                  <a:srgbClr val="002EA7"/>
                </a:solidFill>
                <a:latin typeface="Arial"/>
                <a:cs typeface="Arial"/>
              </a:rPr>
              <a:t>that </a:t>
            </a:r>
            <a:r>
              <a:rPr lang="en-US" sz="1800" spc="5" dirty="0">
                <a:solidFill>
                  <a:srgbClr val="002EA7"/>
                </a:solidFill>
                <a:latin typeface="Arial"/>
                <a:cs typeface="Arial"/>
              </a:rPr>
              <a:t>the </a:t>
            </a:r>
            <a:r>
              <a:rPr lang="en-US" sz="1800" dirty="0">
                <a:solidFill>
                  <a:srgbClr val="002EA7"/>
                </a:solidFill>
                <a:latin typeface="Arial"/>
                <a:cs typeface="Arial"/>
              </a:rPr>
              <a:t>DB </a:t>
            </a:r>
            <a:r>
              <a:rPr lang="en-US" sz="1800" spc="-120" dirty="0">
                <a:solidFill>
                  <a:srgbClr val="002EA7"/>
                </a:solidFill>
                <a:latin typeface="Arial"/>
                <a:cs typeface="Arial"/>
              </a:rPr>
              <a:t>Team </a:t>
            </a:r>
            <a:r>
              <a:rPr lang="en-US" sz="1800" spc="-35" dirty="0">
                <a:solidFill>
                  <a:srgbClr val="002EA7"/>
                </a:solidFill>
                <a:latin typeface="Arial"/>
                <a:cs typeface="Arial"/>
              </a:rPr>
              <a:t>have </a:t>
            </a:r>
            <a:r>
              <a:rPr lang="en-US" sz="1800" spc="-25" dirty="0">
                <a:solidFill>
                  <a:srgbClr val="002EA7"/>
                </a:solidFill>
                <a:latin typeface="Arial"/>
                <a:cs typeface="Arial"/>
              </a:rPr>
              <a:t>collective </a:t>
            </a:r>
            <a:r>
              <a:rPr lang="en-US" sz="1800" spc="-35" dirty="0">
                <a:solidFill>
                  <a:srgbClr val="002EA7"/>
                </a:solidFill>
                <a:latin typeface="Arial"/>
                <a:cs typeface="Arial"/>
              </a:rPr>
              <a:t>experience </a:t>
            </a:r>
            <a:r>
              <a:rPr lang="en-US" sz="1800" spc="-5" dirty="0">
                <a:solidFill>
                  <a:srgbClr val="002EA7"/>
                </a:solidFill>
                <a:latin typeface="Arial"/>
                <a:cs typeface="Arial"/>
              </a:rPr>
              <a:t>in </a:t>
            </a:r>
            <a:r>
              <a:rPr lang="en-US" sz="1800" b="1" spc="-5" dirty="0">
                <a:solidFill>
                  <a:srgbClr val="002EA7"/>
                </a:solidFill>
                <a:latin typeface="Arial"/>
                <a:cs typeface="Arial"/>
              </a:rPr>
              <a:t>DB </a:t>
            </a:r>
            <a:r>
              <a:rPr lang="en-US" sz="1800" b="1" spc="-15" dirty="0">
                <a:solidFill>
                  <a:srgbClr val="002EA7"/>
                </a:solidFill>
                <a:latin typeface="Arial"/>
                <a:cs typeface="Arial"/>
              </a:rPr>
              <a:t>and </a:t>
            </a:r>
            <a:r>
              <a:rPr lang="en-US" sz="1800" b="1" spc="-10" dirty="0">
                <a:solidFill>
                  <a:srgbClr val="002EA7"/>
                </a:solidFill>
                <a:latin typeface="Arial"/>
                <a:cs typeface="Arial"/>
              </a:rPr>
              <a:t>DB-based </a:t>
            </a:r>
            <a:r>
              <a:rPr lang="en-US" sz="1800" b="1" spc="5" dirty="0">
                <a:solidFill>
                  <a:srgbClr val="002EA7"/>
                </a:solidFill>
                <a:latin typeface="Arial"/>
                <a:cs typeface="Arial"/>
              </a:rPr>
              <a:t>project </a:t>
            </a:r>
            <a:r>
              <a:rPr lang="en-US" sz="1800" b="1" spc="10" dirty="0">
                <a:solidFill>
                  <a:srgbClr val="002EA7"/>
                </a:solidFill>
                <a:latin typeface="Arial"/>
                <a:cs typeface="Arial"/>
              </a:rPr>
              <a:t>delivery </a:t>
            </a:r>
            <a:r>
              <a:rPr lang="en-US" sz="1800" b="1" spc="-20" dirty="0">
                <a:solidFill>
                  <a:srgbClr val="002EA7"/>
                </a:solidFill>
                <a:latin typeface="Arial"/>
                <a:cs typeface="Arial"/>
              </a:rPr>
              <a:t>methods </a:t>
            </a:r>
            <a:r>
              <a:rPr lang="en-US" sz="1800" spc="-20" dirty="0">
                <a:solidFill>
                  <a:srgbClr val="002EA7"/>
                </a:solidFill>
                <a:latin typeface="Arial"/>
                <a:cs typeface="Arial"/>
              </a:rPr>
              <a:t>and other </a:t>
            </a:r>
            <a:r>
              <a:rPr lang="en-US" sz="1800" spc="-25" dirty="0">
                <a:solidFill>
                  <a:srgbClr val="002EA7"/>
                </a:solidFill>
                <a:latin typeface="Arial"/>
                <a:cs typeface="Arial"/>
              </a:rPr>
              <a:t>alternative </a:t>
            </a:r>
            <a:r>
              <a:rPr lang="en-US" sz="1800" spc="-30" dirty="0">
                <a:solidFill>
                  <a:srgbClr val="002EA7"/>
                </a:solidFill>
                <a:latin typeface="Arial"/>
                <a:cs typeface="Arial"/>
              </a:rPr>
              <a:t>project </a:t>
            </a:r>
            <a:r>
              <a:rPr lang="en-US" sz="1800" spc="-35" dirty="0">
                <a:solidFill>
                  <a:srgbClr val="002EA7"/>
                </a:solidFill>
                <a:latin typeface="Arial"/>
                <a:cs typeface="Arial"/>
              </a:rPr>
              <a:t>delivery</a:t>
            </a:r>
            <a:r>
              <a:rPr lang="en-US" sz="1800" spc="40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-20" dirty="0">
                <a:solidFill>
                  <a:srgbClr val="002EA7"/>
                </a:solidFill>
                <a:latin typeface="Arial"/>
                <a:cs typeface="Arial"/>
              </a:rPr>
              <a:t>methods.</a:t>
            </a:r>
            <a:endParaRPr lang="en-US" sz="1800" dirty="0">
              <a:latin typeface="Arial"/>
              <a:cs typeface="Arial"/>
            </a:endParaRPr>
          </a:p>
          <a:p>
            <a:pPr marL="298450" marR="5080" indent="-285750" algn="l">
              <a:lnSpc>
                <a:spcPct val="100099"/>
              </a:lnSpc>
              <a:spcBef>
                <a:spcPts val="795"/>
              </a:spcBef>
              <a:spcAft>
                <a:spcPts val="1200"/>
              </a:spcAft>
              <a:buChar char="•"/>
              <a:tabLst>
                <a:tab pos="298450" algn="l"/>
                <a:tab pos="299085" algn="l"/>
              </a:tabLst>
            </a:pPr>
            <a:r>
              <a:rPr lang="en-US" sz="1800" dirty="0">
                <a:solidFill>
                  <a:srgbClr val="002EA7"/>
                </a:solidFill>
                <a:latin typeface="Arial"/>
                <a:cs typeface="Arial"/>
              </a:rPr>
              <a:t>If </a:t>
            </a:r>
            <a:r>
              <a:rPr lang="en-US" sz="1800" spc="-25" dirty="0">
                <a:solidFill>
                  <a:srgbClr val="002EA7"/>
                </a:solidFill>
                <a:latin typeface="Arial"/>
                <a:cs typeface="Arial"/>
              </a:rPr>
              <a:t>key </a:t>
            </a:r>
            <a:r>
              <a:rPr lang="en-US" sz="1800" spc="-20" dirty="0">
                <a:solidFill>
                  <a:srgbClr val="002EA7"/>
                </a:solidFill>
                <a:latin typeface="Arial"/>
                <a:cs typeface="Arial"/>
              </a:rPr>
              <a:t>members </a:t>
            </a:r>
            <a:r>
              <a:rPr lang="en-US" sz="1800" spc="-35" dirty="0">
                <a:solidFill>
                  <a:srgbClr val="002EA7"/>
                </a:solidFill>
                <a:latin typeface="Arial"/>
                <a:cs typeface="Arial"/>
              </a:rPr>
              <a:t>of </a:t>
            </a:r>
            <a:r>
              <a:rPr lang="en-US" sz="1800" spc="5" dirty="0">
                <a:solidFill>
                  <a:srgbClr val="002EA7"/>
                </a:solidFill>
                <a:latin typeface="Arial"/>
                <a:cs typeface="Arial"/>
              </a:rPr>
              <a:t>the </a:t>
            </a:r>
            <a:r>
              <a:rPr lang="en-US" sz="1800" dirty="0">
                <a:solidFill>
                  <a:srgbClr val="002EA7"/>
                </a:solidFill>
                <a:latin typeface="Arial"/>
                <a:cs typeface="Arial"/>
              </a:rPr>
              <a:t>DB </a:t>
            </a:r>
            <a:r>
              <a:rPr lang="en-US" sz="1800" spc="-120" dirty="0">
                <a:solidFill>
                  <a:srgbClr val="002EA7"/>
                </a:solidFill>
                <a:latin typeface="Arial"/>
                <a:cs typeface="Arial"/>
              </a:rPr>
              <a:t>Team </a:t>
            </a:r>
            <a:r>
              <a:rPr lang="en-US" sz="1800" spc="-35" dirty="0">
                <a:solidFill>
                  <a:srgbClr val="002EA7"/>
                </a:solidFill>
                <a:latin typeface="Arial"/>
                <a:cs typeface="Arial"/>
              </a:rPr>
              <a:t>do </a:t>
            </a:r>
            <a:r>
              <a:rPr lang="en-US" sz="1800" spc="-20" dirty="0">
                <a:solidFill>
                  <a:srgbClr val="002EA7"/>
                </a:solidFill>
                <a:latin typeface="Arial"/>
                <a:cs typeface="Arial"/>
              </a:rPr>
              <a:t>not </a:t>
            </a:r>
            <a:r>
              <a:rPr lang="en-US" sz="1800" spc="-35" dirty="0">
                <a:solidFill>
                  <a:srgbClr val="002EA7"/>
                </a:solidFill>
                <a:latin typeface="Arial"/>
                <a:cs typeface="Arial"/>
              </a:rPr>
              <a:t>have experience </a:t>
            </a:r>
            <a:r>
              <a:rPr lang="en-US" sz="1800" spc="-5" dirty="0">
                <a:solidFill>
                  <a:srgbClr val="002EA7"/>
                </a:solidFill>
                <a:latin typeface="Arial"/>
                <a:cs typeface="Arial"/>
              </a:rPr>
              <a:t>in DB </a:t>
            </a:r>
            <a:r>
              <a:rPr lang="en-US" sz="1800" spc="-15" dirty="0">
                <a:solidFill>
                  <a:srgbClr val="002EA7"/>
                </a:solidFill>
                <a:latin typeface="Arial"/>
                <a:cs typeface="Arial"/>
              </a:rPr>
              <a:t>and </a:t>
            </a:r>
            <a:r>
              <a:rPr lang="en-US" sz="1800" spc="-25" dirty="0">
                <a:solidFill>
                  <a:srgbClr val="002EA7"/>
                </a:solidFill>
                <a:latin typeface="Arial"/>
                <a:cs typeface="Arial"/>
              </a:rPr>
              <a:t>DB-based project </a:t>
            </a:r>
            <a:r>
              <a:rPr lang="en-US" sz="1800" spc="-55" dirty="0">
                <a:solidFill>
                  <a:srgbClr val="002EA7"/>
                </a:solidFill>
                <a:latin typeface="Arial"/>
                <a:cs typeface="Arial"/>
              </a:rPr>
              <a:t>delivery, </a:t>
            </a:r>
            <a:r>
              <a:rPr lang="en-US" sz="1800" spc="5" dirty="0">
                <a:solidFill>
                  <a:srgbClr val="002EA7"/>
                </a:solidFill>
                <a:latin typeface="Arial"/>
                <a:cs typeface="Arial"/>
              </a:rPr>
              <a:t>the </a:t>
            </a:r>
            <a:r>
              <a:rPr lang="en-US" sz="1800" spc="-35" dirty="0">
                <a:solidFill>
                  <a:srgbClr val="002EA7"/>
                </a:solidFill>
                <a:latin typeface="Arial"/>
                <a:cs typeface="Arial"/>
              </a:rPr>
              <a:t>Proposer </a:t>
            </a:r>
            <a:r>
              <a:rPr lang="en-US" sz="1800" spc="-15" dirty="0">
                <a:solidFill>
                  <a:srgbClr val="002EA7"/>
                </a:solidFill>
                <a:latin typeface="Arial"/>
                <a:cs typeface="Arial"/>
              </a:rPr>
              <a:t>shall </a:t>
            </a:r>
            <a:r>
              <a:rPr lang="en-US" sz="1800" spc="-20" dirty="0">
                <a:solidFill>
                  <a:srgbClr val="002EA7"/>
                </a:solidFill>
                <a:latin typeface="Arial"/>
                <a:cs typeface="Arial"/>
              </a:rPr>
              <a:t>indicate </a:t>
            </a:r>
            <a:r>
              <a:rPr lang="en-US" sz="1800" b="1" spc="20" dirty="0">
                <a:solidFill>
                  <a:srgbClr val="002EA7"/>
                </a:solidFill>
                <a:latin typeface="Arial"/>
                <a:cs typeface="Arial"/>
              </a:rPr>
              <a:t>familiarity </a:t>
            </a:r>
            <a:r>
              <a:rPr lang="en-US" sz="1800" b="1" spc="25" dirty="0">
                <a:solidFill>
                  <a:srgbClr val="002EA7"/>
                </a:solidFill>
                <a:latin typeface="Arial"/>
                <a:cs typeface="Arial"/>
              </a:rPr>
              <a:t>with </a:t>
            </a:r>
            <a:r>
              <a:rPr lang="en-US" sz="1800" b="1" spc="-10" dirty="0">
                <a:solidFill>
                  <a:srgbClr val="002EA7"/>
                </a:solidFill>
                <a:latin typeface="Arial"/>
                <a:cs typeface="Arial"/>
              </a:rPr>
              <a:t>the </a:t>
            </a:r>
            <a:r>
              <a:rPr lang="en-US" sz="1800" b="1" spc="5" dirty="0">
                <a:solidFill>
                  <a:srgbClr val="002EA7"/>
                </a:solidFill>
                <a:latin typeface="Arial"/>
                <a:cs typeface="Arial"/>
              </a:rPr>
              <a:t>objectives </a:t>
            </a:r>
            <a:r>
              <a:rPr lang="en-US" sz="1800" b="1" spc="-25" dirty="0">
                <a:solidFill>
                  <a:srgbClr val="002EA7"/>
                </a:solidFill>
                <a:latin typeface="Arial"/>
                <a:cs typeface="Arial"/>
              </a:rPr>
              <a:t>of </a:t>
            </a:r>
            <a:r>
              <a:rPr lang="en-US" sz="1800" b="1" spc="15" dirty="0">
                <a:solidFill>
                  <a:srgbClr val="002EA7"/>
                </a:solidFill>
                <a:latin typeface="Arial"/>
                <a:cs typeface="Arial"/>
              </a:rPr>
              <a:t>this </a:t>
            </a:r>
            <a:r>
              <a:rPr lang="en-US" sz="1800" b="1" spc="5" dirty="0">
                <a:solidFill>
                  <a:srgbClr val="002EA7"/>
                </a:solidFill>
                <a:latin typeface="Arial"/>
                <a:cs typeface="Arial"/>
              </a:rPr>
              <a:t>alternative </a:t>
            </a:r>
            <a:r>
              <a:rPr lang="en-US" sz="1800" b="1" spc="10" dirty="0">
                <a:solidFill>
                  <a:srgbClr val="002EA7"/>
                </a:solidFill>
                <a:latin typeface="Arial"/>
                <a:cs typeface="Arial"/>
              </a:rPr>
              <a:t>delivery </a:t>
            </a:r>
            <a:r>
              <a:rPr lang="en-US" sz="1800" b="1" spc="-10" dirty="0">
                <a:solidFill>
                  <a:srgbClr val="002EA7"/>
                </a:solidFill>
                <a:latin typeface="Arial"/>
                <a:cs typeface="Arial"/>
              </a:rPr>
              <a:t>approach </a:t>
            </a:r>
            <a:r>
              <a:rPr lang="en-US" sz="1800" spc="-20" dirty="0">
                <a:solidFill>
                  <a:srgbClr val="002EA7"/>
                </a:solidFill>
                <a:latin typeface="Arial"/>
                <a:cs typeface="Arial"/>
              </a:rPr>
              <a:t>and demonstrate </a:t>
            </a:r>
            <a:r>
              <a:rPr lang="en-US" sz="1800" spc="-35" dirty="0">
                <a:solidFill>
                  <a:srgbClr val="002EA7"/>
                </a:solidFill>
                <a:latin typeface="Arial"/>
                <a:cs typeface="Arial"/>
              </a:rPr>
              <a:t>an </a:t>
            </a:r>
            <a:r>
              <a:rPr lang="en-US" sz="1800" spc="-15" dirty="0">
                <a:solidFill>
                  <a:srgbClr val="002EA7"/>
                </a:solidFill>
                <a:latin typeface="Arial"/>
                <a:cs typeface="Arial"/>
              </a:rPr>
              <a:t>understanding </a:t>
            </a:r>
            <a:r>
              <a:rPr lang="en-US" sz="1800" spc="-35" dirty="0">
                <a:solidFill>
                  <a:srgbClr val="002EA7"/>
                </a:solidFill>
                <a:latin typeface="Arial"/>
                <a:cs typeface="Arial"/>
              </a:rPr>
              <a:t>of </a:t>
            </a:r>
            <a:r>
              <a:rPr lang="en-US" sz="1800" spc="5" dirty="0">
                <a:solidFill>
                  <a:srgbClr val="002EA7"/>
                </a:solidFill>
                <a:latin typeface="Arial"/>
                <a:cs typeface="Arial"/>
              </a:rPr>
              <a:t>the </a:t>
            </a:r>
            <a:r>
              <a:rPr lang="en-US" sz="1800" b="1" spc="10" dirty="0">
                <a:solidFill>
                  <a:srgbClr val="002EA7"/>
                </a:solidFill>
                <a:latin typeface="Arial"/>
                <a:cs typeface="Arial"/>
              </a:rPr>
              <a:t>interrelationship </a:t>
            </a:r>
            <a:r>
              <a:rPr lang="en-US" sz="1800" b="1" dirty="0">
                <a:solidFill>
                  <a:srgbClr val="002EA7"/>
                </a:solidFill>
                <a:latin typeface="Arial"/>
                <a:cs typeface="Arial"/>
              </a:rPr>
              <a:t>between design </a:t>
            </a:r>
            <a:r>
              <a:rPr lang="en-US" sz="1800" b="1" spc="-15" dirty="0">
                <a:solidFill>
                  <a:srgbClr val="002EA7"/>
                </a:solidFill>
                <a:latin typeface="Arial"/>
                <a:cs typeface="Arial"/>
              </a:rPr>
              <a:t>and </a:t>
            </a:r>
            <a:r>
              <a:rPr lang="en-US" sz="1800" b="1" dirty="0">
                <a:solidFill>
                  <a:srgbClr val="002EA7"/>
                </a:solidFill>
                <a:latin typeface="Arial"/>
                <a:cs typeface="Arial"/>
              </a:rPr>
              <a:t>construction </a:t>
            </a:r>
            <a:r>
              <a:rPr lang="en-US" sz="1800" spc="-25" dirty="0">
                <a:solidFill>
                  <a:srgbClr val="002EA7"/>
                </a:solidFill>
                <a:latin typeface="Arial"/>
                <a:cs typeface="Arial"/>
              </a:rPr>
              <a:t>under </a:t>
            </a:r>
            <a:r>
              <a:rPr lang="en-US" sz="1800" spc="5" dirty="0">
                <a:solidFill>
                  <a:srgbClr val="002EA7"/>
                </a:solidFill>
                <a:latin typeface="Arial"/>
                <a:cs typeface="Arial"/>
              </a:rPr>
              <a:t>the </a:t>
            </a:r>
            <a:r>
              <a:rPr lang="en-US" sz="1800" dirty="0">
                <a:solidFill>
                  <a:srgbClr val="002EA7"/>
                </a:solidFill>
                <a:latin typeface="Arial"/>
                <a:cs typeface="Arial"/>
              </a:rPr>
              <a:t>DB </a:t>
            </a:r>
            <a:r>
              <a:rPr lang="en-US" sz="1800" spc="-25" dirty="0">
                <a:solidFill>
                  <a:srgbClr val="002EA7"/>
                </a:solidFill>
                <a:latin typeface="Arial"/>
                <a:cs typeface="Arial"/>
              </a:rPr>
              <a:t>project </a:t>
            </a:r>
            <a:r>
              <a:rPr lang="en-US" sz="1800" spc="-35" dirty="0">
                <a:solidFill>
                  <a:srgbClr val="002EA7"/>
                </a:solidFill>
                <a:latin typeface="Arial"/>
                <a:cs typeface="Arial"/>
              </a:rPr>
              <a:t>delivery</a:t>
            </a:r>
            <a:r>
              <a:rPr lang="en-US" spc="515" dirty="0"/>
              <a:t> </a:t>
            </a:r>
            <a:r>
              <a:rPr lang="en-US" sz="1800" spc="-35" dirty="0">
                <a:solidFill>
                  <a:srgbClr val="002EA7"/>
                </a:solidFill>
                <a:latin typeface="Arial"/>
                <a:cs typeface="Arial"/>
              </a:rPr>
              <a:t>approach.</a:t>
            </a:r>
            <a:endParaRPr lang="en-US" sz="1800" dirty="0">
              <a:latin typeface="Arial"/>
              <a:cs typeface="Arial"/>
            </a:endParaRPr>
          </a:p>
          <a:p>
            <a:pPr algn="l">
              <a:spcAft>
                <a:spcPts val="1200"/>
              </a:spcAft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14337" y="471551"/>
            <a:ext cx="1841500" cy="0"/>
          </a:xfrm>
          <a:custGeom>
            <a:avLst/>
            <a:gdLst/>
            <a:ahLst/>
            <a:cxnLst/>
            <a:rect l="l" t="t" r="r" b="b"/>
            <a:pathLst>
              <a:path w="1841500">
                <a:moveTo>
                  <a:pt x="0" y="0"/>
                </a:moveTo>
                <a:lnTo>
                  <a:pt x="1841055" y="0"/>
                </a:lnTo>
              </a:path>
            </a:pathLst>
          </a:custGeom>
          <a:ln w="50800">
            <a:solidFill>
              <a:srgbClr val="FF6E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184001" y="6434454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7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74967" y="471551"/>
            <a:ext cx="11442065" cy="10079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25"/>
              </a:spcBef>
            </a:pPr>
            <a:r>
              <a:rPr sz="3950" spc="-5" dirty="0"/>
              <a:t>DDC</a:t>
            </a:r>
            <a:r>
              <a:rPr sz="3950" spc="95" dirty="0"/>
              <a:t> </a:t>
            </a:r>
            <a:r>
              <a:rPr sz="3950" spc="5" dirty="0"/>
              <a:t>DESIGN-BUILD</a:t>
            </a:r>
            <a:endParaRPr sz="3950" dirty="0"/>
          </a:p>
          <a:p>
            <a:pPr marL="173990">
              <a:lnSpc>
                <a:spcPct val="100000"/>
              </a:lnSpc>
              <a:spcBef>
                <a:spcPts val="885"/>
              </a:spcBef>
            </a:pPr>
            <a:r>
              <a:rPr sz="1850" spc="5" dirty="0">
                <a:solidFill>
                  <a:srgbClr val="585858"/>
                </a:solidFill>
                <a:latin typeface="Arial"/>
                <a:cs typeface="Arial"/>
              </a:rPr>
              <a:t>Potential/Upcoming Design-Build</a:t>
            </a:r>
            <a:r>
              <a:rPr sz="1850" spc="8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850" spc="10" dirty="0">
                <a:solidFill>
                  <a:srgbClr val="585858"/>
                </a:solidFill>
                <a:latin typeface="Arial"/>
                <a:cs typeface="Arial"/>
              </a:rPr>
              <a:t>Projects</a:t>
            </a:r>
            <a:endParaRPr sz="1850" dirty="0">
              <a:latin typeface="Arial"/>
              <a:cs typeface="Arial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47917CB-E8E0-DD3A-9024-8CF3EB4BD4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7239" y="1865890"/>
            <a:ext cx="4232669" cy="722086"/>
          </a:xfrm>
        </p:spPr>
        <p:txBody>
          <a:bodyPr/>
          <a:lstStyle/>
          <a:p>
            <a:r>
              <a:rPr lang="en-US" sz="1800" spc="-35" dirty="0">
                <a:solidFill>
                  <a:srgbClr val="002EA7"/>
                </a:solidFill>
                <a:latin typeface="Arial"/>
                <a:cs typeface="Arial"/>
              </a:rPr>
              <a:t>Updated </a:t>
            </a:r>
            <a:r>
              <a:rPr lang="en-US" sz="1800" dirty="0">
                <a:solidFill>
                  <a:srgbClr val="002EA7"/>
                </a:solidFill>
                <a:latin typeface="Arial"/>
                <a:cs typeface="Arial"/>
              </a:rPr>
              <a:t>Notice Of Intent </a:t>
            </a:r>
            <a:r>
              <a:rPr lang="en-US" sz="1800" spc="-5" dirty="0">
                <a:solidFill>
                  <a:srgbClr val="002EA7"/>
                </a:solidFill>
                <a:latin typeface="Arial"/>
                <a:cs typeface="Arial"/>
              </a:rPr>
              <a:t>will </a:t>
            </a:r>
            <a:r>
              <a:rPr lang="en-US" sz="1800" spc="-30" dirty="0">
                <a:solidFill>
                  <a:srgbClr val="002EA7"/>
                </a:solidFill>
                <a:latin typeface="Arial"/>
                <a:cs typeface="Arial"/>
              </a:rPr>
              <a:t>be released</a:t>
            </a:r>
            <a:r>
              <a:rPr lang="en-US" sz="1800" spc="-95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1800" spc="-15" dirty="0">
                <a:solidFill>
                  <a:srgbClr val="002EA7"/>
                </a:solidFill>
                <a:latin typeface="Arial"/>
                <a:cs typeface="Arial"/>
              </a:rPr>
              <a:t>quarterly on our DDC Website.</a:t>
            </a:r>
          </a:p>
          <a:p>
            <a:endParaRPr lang="en-US" spc="-15" dirty="0"/>
          </a:p>
          <a:p>
            <a:endParaRPr lang="en-US" sz="1800" spc="-15" dirty="0">
              <a:solidFill>
                <a:srgbClr val="002EA7"/>
              </a:solidFill>
              <a:latin typeface="Arial"/>
              <a:cs typeface="Arial"/>
            </a:endParaRPr>
          </a:p>
          <a:p>
            <a:endParaRPr lang="en-US" sz="1800" spc="-15" dirty="0">
              <a:solidFill>
                <a:srgbClr val="002EA7"/>
              </a:solidFill>
              <a:latin typeface="Arial"/>
              <a:cs typeface="Arial"/>
            </a:endParaRPr>
          </a:p>
          <a:p>
            <a:r>
              <a:rPr lang="en-US" sz="1800" spc="-15" dirty="0">
                <a:solidFill>
                  <a:srgbClr val="002EA7"/>
                </a:solidFill>
                <a:latin typeface="Arial"/>
                <a:cs typeface="Arial"/>
                <a:hlinkClick r:id="rId2"/>
              </a:rPr>
              <a:t>https://designbuild.ddcanywhere.nyc/?SearchString=&amp;ProjectStatus=All-Upcome-PRJs</a:t>
            </a:r>
            <a:endParaRPr lang="en-US" spc="-15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spc="-15" dirty="0">
              <a:solidFill>
                <a:srgbClr val="002EA7"/>
              </a:solidFill>
              <a:latin typeface="Arial"/>
              <a:cs typeface="Arial"/>
            </a:endParaRPr>
          </a:p>
          <a:p>
            <a:endParaRPr lang="en-US" sz="1800" spc="-15" dirty="0">
              <a:solidFill>
                <a:srgbClr val="002EA7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pc="-15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spc="-15" dirty="0">
              <a:latin typeface="Arial"/>
              <a:cs typeface="Arial"/>
            </a:endParaRPr>
          </a:p>
          <a:p>
            <a:endParaRPr lang="en-US" sz="1800" b="0" dirty="0">
              <a:latin typeface="Arial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D96155-CA71-73C2-DF80-64302BD088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541" t="-1367" r="10228" b="1367"/>
          <a:stretch/>
        </p:blipFill>
        <p:spPr>
          <a:xfrm>
            <a:off x="5425696" y="283980"/>
            <a:ext cx="6250952" cy="57154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4337" y="471551"/>
            <a:ext cx="1841500" cy="0"/>
          </a:xfrm>
          <a:custGeom>
            <a:avLst/>
            <a:gdLst/>
            <a:ahLst/>
            <a:cxnLst/>
            <a:rect l="l" t="t" r="r" b="b"/>
            <a:pathLst>
              <a:path w="1841500">
                <a:moveTo>
                  <a:pt x="0" y="0"/>
                </a:moveTo>
                <a:lnTo>
                  <a:pt x="1841055" y="0"/>
                </a:lnTo>
              </a:path>
            </a:pathLst>
          </a:custGeom>
          <a:ln w="50800">
            <a:solidFill>
              <a:srgbClr val="FF6E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184001" y="6434454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8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74967" y="471551"/>
            <a:ext cx="11442065" cy="6078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950" spc="-5" dirty="0"/>
              <a:t>DDC</a:t>
            </a:r>
            <a:r>
              <a:rPr sz="3950" spc="40" dirty="0"/>
              <a:t> </a:t>
            </a:r>
            <a:r>
              <a:rPr sz="3950" spc="5" dirty="0"/>
              <a:t>DESIGN-BUILD</a:t>
            </a:r>
            <a:endParaRPr sz="395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08A307-F0B6-8E99-C7A5-399BBBE9F6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55600" indent="-342900">
              <a:spcBef>
                <a:spcPts val="900"/>
              </a:spcBef>
              <a:spcAft>
                <a:spcPts val="1200"/>
              </a:spcAft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lang="en-US" sz="2400" b="1" spc="-15" dirty="0">
                <a:solidFill>
                  <a:srgbClr val="002EA7"/>
                </a:solidFill>
                <a:latin typeface="Arial"/>
                <a:cs typeface="Arial"/>
              </a:rPr>
              <a:t>Two-step</a:t>
            </a:r>
            <a:r>
              <a:rPr lang="en-US" sz="2400" b="1" spc="-114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2400" b="1" spc="-10" dirty="0">
                <a:solidFill>
                  <a:srgbClr val="002EA7"/>
                </a:solidFill>
                <a:latin typeface="Arial"/>
                <a:cs typeface="Arial"/>
              </a:rPr>
              <a:t>procurement</a:t>
            </a:r>
            <a:endParaRPr lang="en-US" sz="2400" dirty="0">
              <a:latin typeface="Arial"/>
              <a:cs typeface="Arial"/>
            </a:endParaRPr>
          </a:p>
          <a:p>
            <a:pPr marL="812800" lvl="1" indent="-342265">
              <a:spcBef>
                <a:spcPts val="800"/>
              </a:spcBef>
              <a:spcAft>
                <a:spcPts val="1200"/>
              </a:spcAft>
              <a:buChar char="•"/>
              <a:tabLst>
                <a:tab pos="812800" algn="l"/>
                <a:tab pos="813435" algn="l"/>
              </a:tabLst>
            </a:pPr>
            <a:r>
              <a:rPr lang="en-US" sz="2400" spc="-25" dirty="0">
                <a:solidFill>
                  <a:srgbClr val="002EA7"/>
                </a:solidFill>
                <a:latin typeface="Arial"/>
                <a:cs typeface="Arial"/>
              </a:rPr>
              <a:t>Request </a:t>
            </a:r>
            <a:r>
              <a:rPr lang="en-US" sz="2400" spc="5" dirty="0">
                <a:solidFill>
                  <a:srgbClr val="002EA7"/>
                </a:solidFill>
                <a:latin typeface="Arial"/>
                <a:cs typeface="Arial"/>
              </a:rPr>
              <a:t>for </a:t>
            </a:r>
            <a:r>
              <a:rPr lang="en-US" sz="2400" spc="-10" dirty="0">
                <a:solidFill>
                  <a:srgbClr val="002EA7"/>
                </a:solidFill>
                <a:latin typeface="Arial"/>
                <a:cs typeface="Arial"/>
              </a:rPr>
              <a:t>Qualifications</a:t>
            </a:r>
            <a:r>
              <a:rPr lang="en-US" sz="2400" spc="225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2400" spc="5" dirty="0">
                <a:solidFill>
                  <a:srgbClr val="002EA7"/>
                </a:solidFill>
                <a:latin typeface="Arial"/>
                <a:cs typeface="Arial"/>
              </a:rPr>
              <a:t>(RFQ)</a:t>
            </a:r>
            <a:endParaRPr lang="en-US" sz="2400" dirty="0">
              <a:latin typeface="Arial"/>
              <a:cs typeface="Arial"/>
            </a:endParaRPr>
          </a:p>
          <a:p>
            <a:pPr marL="812800" lvl="1" indent="-342265">
              <a:spcBef>
                <a:spcPts val="800"/>
              </a:spcBef>
              <a:spcAft>
                <a:spcPts val="1200"/>
              </a:spcAft>
              <a:buChar char="•"/>
              <a:tabLst>
                <a:tab pos="812800" algn="l"/>
                <a:tab pos="813435" algn="l"/>
              </a:tabLst>
            </a:pPr>
            <a:r>
              <a:rPr lang="en-US" sz="2400" spc="-25" dirty="0">
                <a:solidFill>
                  <a:srgbClr val="002EA7"/>
                </a:solidFill>
                <a:latin typeface="Arial"/>
                <a:cs typeface="Arial"/>
              </a:rPr>
              <a:t>Request </a:t>
            </a:r>
            <a:r>
              <a:rPr lang="en-US" sz="2400" spc="5" dirty="0">
                <a:solidFill>
                  <a:srgbClr val="002EA7"/>
                </a:solidFill>
                <a:latin typeface="Arial"/>
                <a:cs typeface="Arial"/>
              </a:rPr>
              <a:t>for </a:t>
            </a:r>
            <a:r>
              <a:rPr lang="en-US" sz="2400" spc="-30" dirty="0">
                <a:solidFill>
                  <a:srgbClr val="002EA7"/>
                </a:solidFill>
                <a:latin typeface="Arial"/>
                <a:cs typeface="Arial"/>
              </a:rPr>
              <a:t>Proposals</a:t>
            </a:r>
            <a:r>
              <a:rPr lang="en-US" sz="2400" spc="440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2400" dirty="0">
                <a:solidFill>
                  <a:srgbClr val="002EA7"/>
                </a:solidFill>
                <a:latin typeface="Arial"/>
                <a:cs typeface="Arial"/>
              </a:rPr>
              <a:t>(RFP)</a:t>
            </a:r>
            <a:endParaRPr lang="en-US" sz="2400" dirty="0">
              <a:latin typeface="Arial"/>
              <a:cs typeface="Arial"/>
            </a:endParaRPr>
          </a:p>
          <a:p>
            <a:pPr marL="355600" indent="-342900">
              <a:spcBef>
                <a:spcPts val="800"/>
              </a:spcBef>
              <a:spcAft>
                <a:spcPts val="1200"/>
              </a:spcAft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lang="en-US" sz="2400" b="1" dirty="0">
                <a:solidFill>
                  <a:srgbClr val="002EA7"/>
                </a:solidFill>
                <a:latin typeface="Arial"/>
                <a:cs typeface="Arial"/>
              </a:rPr>
              <a:t>At </a:t>
            </a:r>
            <a:r>
              <a:rPr lang="en-US" sz="2400" b="1" spc="-5" dirty="0">
                <a:solidFill>
                  <a:srgbClr val="002EA7"/>
                </a:solidFill>
                <a:latin typeface="Arial"/>
                <a:cs typeface="Arial"/>
              </a:rPr>
              <a:t>the </a:t>
            </a:r>
            <a:r>
              <a:rPr lang="en-US" sz="2400" b="1" spc="-20" dirty="0">
                <a:solidFill>
                  <a:srgbClr val="002EA7"/>
                </a:solidFill>
                <a:latin typeface="Arial"/>
                <a:cs typeface="Arial"/>
              </a:rPr>
              <a:t>RFQ </a:t>
            </a:r>
            <a:r>
              <a:rPr lang="en-US" sz="2400" b="1" dirty="0">
                <a:solidFill>
                  <a:srgbClr val="002EA7"/>
                </a:solidFill>
                <a:latin typeface="Arial"/>
                <a:cs typeface="Arial"/>
              </a:rPr>
              <a:t>step, </a:t>
            </a:r>
            <a:r>
              <a:rPr lang="en-US" sz="2400" b="1" spc="30" dirty="0">
                <a:solidFill>
                  <a:srgbClr val="002EA7"/>
                </a:solidFill>
                <a:latin typeface="Arial"/>
                <a:cs typeface="Arial"/>
              </a:rPr>
              <a:t>limited </a:t>
            </a:r>
            <a:r>
              <a:rPr lang="en-US" sz="2400" b="1" spc="5" dirty="0">
                <a:solidFill>
                  <a:srgbClr val="002EA7"/>
                </a:solidFill>
                <a:latin typeface="Arial"/>
                <a:cs typeface="Arial"/>
              </a:rPr>
              <a:t>project information </a:t>
            </a:r>
            <a:r>
              <a:rPr lang="en-US" sz="2400" spc="-5" dirty="0">
                <a:solidFill>
                  <a:srgbClr val="002EA7"/>
                </a:solidFill>
                <a:latin typeface="Arial"/>
                <a:cs typeface="Arial"/>
              </a:rPr>
              <a:t>is </a:t>
            </a:r>
            <a:r>
              <a:rPr lang="en-US" sz="2400" spc="-40" dirty="0">
                <a:solidFill>
                  <a:srgbClr val="002EA7"/>
                </a:solidFill>
                <a:latin typeface="Arial"/>
                <a:cs typeface="Arial"/>
              </a:rPr>
              <a:t>provided </a:t>
            </a:r>
            <a:r>
              <a:rPr lang="en-US" sz="2400" dirty="0">
                <a:solidFill>
                  <a:srgbClr val="002EA7"/>
                </a:solidFill>
                <a:latin typeface="Arial"/>
                <a:cs typeface="Arial"/>
              </a:rPr>
              <a:t>to</a:t>
            </a:r>
            <a:r>
              <a:rPr lang="en-US" sz="2400" spc="-100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2400" spc="-30" dirty="0">
                <a:solidFill>
                  <a:srgbClr val="002EA7"/>
                </a:solidFill>
                <a:latin typeface="Arial"/>
                <a:cs typeface="Arial"/>
              </a:rPr>
              <a:t>allow</a:t>
            </a:r>
            <a:r>
              <a:rPr lang="en-US" sz="2400" dirty="0"/>
              <a:t> </a:t>
            </a:r>
            <a:r>
              <a:rPr lang="en-US" sz="2400" spc="-30" dirty="0">
                <a:solidFill>
                  <a:srgbClr val="002EA7"/>
                </a:solidFill>
                <a:latin typeface="Arial"/>
                <a:cs typeface="Arial"/>
              </a:rPr>
              <a:t>proposers </a:t>
            </a:r>
            <a:r>
              <a:rPr lang="en-US" sz="2400" dirty="0">
                <a:solidFill>
                  <a:srgbClr val="002EA7"/>
                </a:solidFill>
                <a:latin typeface="Arial"/>
                <a:cs typeface="Arial"/>
              </a:rPr>
              <a:t>to </a:t>
            </a:r>
            <a:r>
              <a:rPr lang="en-US" sz="2400" spc="-25" dirty="0">
                <a:solidFill>
                  <a:srgbClr val="002EA7"/>
                </a:solidFill>
                <a:latin typeface="Arial"/>
                <a:cs typeface="Arial"/>
              </a:rPr>
              <a:t>assemble </a:t>
            </a:r>
            <a:r>
              <a:rPr lang="en-US" sz="2400" dirty="0">
                <a:solidFill>
                  <a:srgbClr val="002EA7"/>
                </a:solidFill>
                <a:latin typeface="Arial"/>
                <a:cs typeface="Arial"/>
              </a:rPr>
              <a:t>a </a:t>
            </a:r>
            <a:r>
              <a:rPr lang="en-US" sz="2400" spc="-15" dirty="0">
                <a:solidFill>
                  <a:srgbClr val="002EA7"/>
                </a:solidFill>
                <a:latin typeface="Arial"/>
                <a:cs typeface="Arial"/>
              </a:rPr>
              <a:t>qualified</a:t>
            </a:r>
            <a:r>
              <a:rPr lang="en-US" sz="2400" spc="-45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2400" spc="-30" dirty="0">
                <a:solidFill>
                  <a:srgbClr val="002EA7"/>
                </a:solidFill>
                <a:latin typeface="Arial"/>
                <a:cs typeface="Arial"/>
              </a:rPr>
              <a:t>team</a:t>
            </a:r>
            <a:endParaRPr lang="en-US" sz="2400" dirty="0">
              <a:latin typeface="Arial"/>
              <a:cs typeface="Arial"/>
            </a:endParaRPr>
          </a:p>
          <a:p>
            <a:pPr marL="355600" indent="-342900">
              <a:spcBef>
                <a:spcPts val="800"/>
              </a:spcBef>
              <a:spcAft>
                <a:spcPts val="1200"/>
              </a:spcAft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lang="en-US" sz="2400" b="1" spc="-5" dirty="0">
                <a:solidFill>
                  <a:srgbClr val="002EA7"/>
                </a:solidFill>
                <a:latin typeface="Arial"/>
                <a:cs typeface="Arial"/>
              </a:rPr>
              <a:t>At the </a:t>
            </a:r>
            <a:r>
              <a:rPr lang="en-US" sz="2400" b="1" spc="-15" dirty="0">
                <a:solidFill>
                  <a:srgbClr val="002EA7"/>
                </a:solidFill>
                <a:latin typeface="Arial"/>
                <a:cs typeface="Arial"/>
              </a:rPr>
              <a:t>RFP </a:t>
            </a:r>
            <a:r>
              <a:rPr lang="en-US" sz="2400" b="1" dirty="0">
                <a:solidFill>
                  <a:srgbClr val="002EA7"/>
                </a:solidFill>
                <a:latin typeface="Arial"/>
                <a:cs typeface="Arial"/>
              </a:rPr>
              <a:t>step, </a:t>
            </a:r>
            <a:r>
              <a:rPr lang="en-US" sz="2400" b="1" spc="5" dirty="0">
                <a:solidFill>
                  <a:srgbClr val="002EA7"/>
                </a:solidFill>
                <a:latin typeface="Arial"/>
                <a:cs typeface="Arial"/>
              </a:rPr>
              <a:t>extensive project information </a:t>
            </a:r>
            <a:r>
              <a:rPr lang="en-US" sz="2400" spc="-10" dirty="0">
                <a:solidFill>
                  <a:srgbClr val="002EA7"/>
                </a:solidFill>
                <a:latin typeface="Arial"/>
                <a:cs typeface="Arial"/>
              </a:rPr>
              <a:t>will </a:t>
            </a:r>
            <a:r>
              <a:rPr lang="en-US" sz="2400" spc="-35" dirty="0">
                <a:solidFill>
                  <a:srgbClr val="002EA7"/>
                </a:solidFill>
                <a:latin typeface="Arial"/>
                <a:cs typeface="Arial"/>
              </a:rPr>
              <a:t>be </a:t>
            </a:r>
            <a:r>
              <a:rPr lang="en-US" sz="2400" spc="-30" dirty="0">
                <a:solidFill>
                  <a:srgbClr val="002EA7"/>
                </a:solidFill>
                <a:latin typeface="Arial"/>
                <a:cs typeface="Arial"/>
              </a:rPr>
              <a:t>released </a:t>
            </a:r>
            <a:r>
              <a:rPr lang="en-US" sz="2400" dirty="0">
                <a:solidFill>
                  <a:srgbClr val="002EA7"/>
                </a:solidFill>
                <a:latin typeface="Arial"/>
                <a:cs typeface="Arial"/>
              </a:rPr>
              <a:t>to</a:t>
            </a:r>
            <a:r>
              <a:rPr lang="en-US" sz="2400" spc="140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2400" spc="5" dirty="0">
                <a:solidFill>
                  <a:srgbClr val="002EA7"/>
                </a:solidFill>
                <a:latin typeface="Arial"/>
                <a:cs typeface="Arial"/>
              </a:rPr>
              <a:t>the</a:t>
            </a:r>
            <a:r>
              <a:rPr lang="en-US" sz="2400" dirty="0"/>
              <a:t> </a:t>
            </a:r>
            <a:r>
              <a:rPr lang="en-US" sz="2400" spc="-10" dirty="0">
                <a:solidFill>
                  <a:srgbClr val="002EA7"/>
                </a:solidFill>
                <a:latin typeface="Arial"/>
                <a:cs typeface="Arial"/>
              </a:rPr>
              <a:t>shortlisted</a:t>
            </a:r>
            <a:r>
              <a:rPr lang="en-US" sz="2400" spc="90" dirty="0">
                <a:solidFill>
                  <a:srgbClr val="002EA7"/>
                </a:solidFill>
                <a:latin typeface="Arial"/>
                <a:cs typeface="Arial"/>
              </a:rPr>
              <a:t> </a:t>
            </a:r>
            <a:r>
              <a:rPr lang="en-US" sz="2400" spc="-20" dirty="0">
                <a:solidFill>
                  <a:srgbClr val="002EA7"/>
                </a:solidFill>
                <a:latin typeface="Arial"/>
                <a:cs typeface="Arial"/>
              </a:rPr>
              <a:t>teams</a:t>
            </a:r>
            <a:endParaRPr lang="en-US" sz="2400" dirty="0">
              <a:latin typeface="Arial"/>
              <a:cs typeface="Arial"/>
            </a:endParaRPr>
          </a:p>
          <a:p>
            <a:pPr>
              <a:spcAft>
                <a:spcPts val="1200"/>
              </a:spcAft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3950" spc="-5" dirty="0"/>
              <a:t>DESIGN-BUILD AT DDC</a:t>
            </a:r>
          </a:p>
          <a:p>
            <a:pPr marL="171450">
              <a:spcBef>
                <a:spcPts val="400"/>
              </a:spcBef>
            </a:pPr>
            <a:r>
              <a:rPr sz="1850" spc="5" dirty="0">
                <a:solidFill>
                  <a:srgbClr val="585858"/>
                </a:solidFill>
                <a:latin typeface="Arial"/>
                <a:cs typeface="Arial"/>
              </a:rPr>
              <a:t>Design-Build Two-Stage Procurement</a:t>
            </a:r>
          </a:p>
        </p:txBody>
      </p:sp>
      <p:sp>
        <p:nvSpPr>
          <p:cNvPr id="3" name="object 3"/>
          <p:cNvSpPr/>
          <p:nvPr/>
        </p:nvSpPr>
        <p:spPr>
          <a:xfrm>
            <a:off x="1143000" y="4953000"/>
            <a:ext cx="2686050" cy="352425"/>
          </a:xfrm>
          <a:custGeom>
            <a:avLst/>
            <a:gdLst/>
            <a:ahLst/>
            <a:cxnLst/>
            <a:rect l="l" t="t" r="r" b="b"/>
            <a:pathLst>
              <a:path w="2686050" h="352425">
                <a:moveTo>
                  <a:pt x="0" y="352425"/>
                </a:moveTo>
                <a:lnTo>
                  <a:pt x="2686050" y="352425"/>
                </a:lnTo>
                <a:lnTo>
                  <a:pt x="2686050" y="0"/>
                </a:lnTo>
                <a:lnTo>
                  <a:pt x="0" y="0"/>
                </a:lnTo>
                <a:lnTo>
                  <a:pt x="0" y="352425"/>
                </a:lnTo>
                <a:close/>
              </a:path>
            </a:pathLst>
          </a:custGeom>
          <a:solidFill>
            <a:srgbClr val="BC92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43000" y="4391025"/>
            <a:ext cx="790575" cy="352425"/>
          </a:xfrm>
          <a:custGeom>
            <a:avLst/>
            <a:gdLst/>
            <a:ahLst/>
            <a:cxnLst/>
            <a:rect l="l" t="t" r="r" b="b"/>
            <a:pathLst>
              <a:path w="790575" h="352425">
                <a:moveTo>
                  <a:pt x="0" y="352425"/>
                </a:moveTo>
                <a:lnTo>
                  <a:pt x="790575" y="352425"/>
                </a:lnTo>
                <a:lnTo>
                  <a:pt x="790575" y="0"/>
                </a:lnTo>
                <a:lnTo>
                  <a:pt x="0" y="0"/>
                </a:lnTo>
                <a:lnTo>
                  <a:pt x="0" y="352425"/>
                </a:lnTo>
                <a:close/>
              </a:path>
            </a:pathLst>
          </a:custGeom>
          <a:solidFill>
            <a:srgbClr val="BC92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829050" y="4953000"/>
            <a:ext cx="7343775" cy="352425"/>
          </a:xfrm>
          <a:custGeom>
            <a:avLst/>
            <a:gdLst/>
            <a:ahLst/>
            <a:cxnLst/>
            <a:rect l="l" t="t" r="r" b="b"/>
            <a:pathLst>
              <a:path w="7343775" h="352425">
                <a:moveTo>
                  <a:pt x="0" y="352425"/>
                </a:moveTo>
                <a:lnTo>
                  <a:pt x="7343775" y="352425"/>
                </a:lnTo>
                <a:lnTo>
                  <a:pt x="7343775" y="0"/>
                </a:lnTo>
                <a:lnTo>
                  <a:pt x="0" y="0"/>
                </a:lnTo>
                <a:lnTo>
                  <a:pt x="0" y="352425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143000" y="5020881"/>
            <a:ext cx="268605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02310">
              <a:lnSpc>
                <a:spcPct val="100000"/>
              </a:lnSpc>
              <a:spcBef>
                <a:spcPts val="100"/>
              </a:spcBef>
            </a:pPr>
            <a:r>
              <a:rPr sz="1200" b="1" spc="15" dirty="0">
                <a:solidFill>
                  <a:srgbClr val="FFFFFF"/>
                </a:solidFill>
                <a:latin typeface="Arial"/>
                <a:cs typeface="Arial"/>
              </a:rPr>
              <a:t>RFP</a:t>
            </a:r>
            <a:r>
              <a:rPr sz="12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Development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82210" y="5020881"/>
            <a:ext cx="102425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15" dirty="0">
                <a:solidFill>
                  <a:srgbClr val="FFFFFF"/>
                </a:solidFill>
                <a:latin typeface="Arial"/>
                <a:cs typeface="Arial"/>
              </a:rPr>
              <a:t>RFP </a:t>
            </a: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200" b="1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Market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005576" y="4948301"/>
            <a:ext cx="190500" cy="371475"/>
          </a:xfrm>
          <a:custGeom>
            <a:avLst/>
            <a:gdLst/>
            <a:ahLst/>
            <a:cxnLst/>
            <a:rect l="l" t="t" r="r" b="b"/>
            <a:pathLst>
              <a:path w="190500" h="371475">
                <a:moveTo>
                  <a:pt x="4190" y="0"/>
                </a:moveTo>
                <a:lnTo>
                  <a:pt x="190500" y="183515"/>
                </a:lnTo>
                <a:lnTo>
                  <a:pt x="0" y="37147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400165" y="5020881"/>
            <a:ext cx="78168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va</a:t>
            </a:r>
            <a:r>
              <a:rPr sz="1200" b="1" spc="-3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200" b="1" spc="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" b="1" spc="-3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200" b="1" spc="-3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200" b="1" spc="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754619" y="5020881"/>
            <a:ext cx="68643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Selection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983980" y="5020881"/>
            <a:ext cx="1001394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Conformance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381615" y="5020881"/>
            <a:ext cx="64643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Contract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348601" y="4948301"/>
            <a:ext cx="190500" cy="371475"/>
          </a:xfrm>
          <a:custGeom>
            <a:avLst/>
            <a:gdLst/>
            <a:ahLst/>
            <a:cxnLst/>
            <a:rect l="l" t="t" r="r" b="b"/>
            <a:pathLst>
              <a:path w="190500" h="371475">
                <a:moveTo>
                  <a:pt x="4191" y="0"/>
                </a:moveTo>
                <a:lnTo>
                  <a:pt x="190500" y="183515"/>
                </a:lnTo>
                <a:lnTo>
                  <a:pt x="0" y="37147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701151" y="4948301"/>
            <a:ext cx="190500" cy="371475"/>
          </a:xfrm>
          <a:custGeom>
            <a:avLst/>
            <a:gdLst/>
            <a:ahLst/>
            <a:cxnLst/>
            <a:rect l="l" t="t" r="r" b="b"/>
            <a:pathLst>
              <a:path w="190500" h="371475">
                <a:moveTo>
                  <a:pt x="4191" y="0"/>
                </a:moveTo>
                <a:lnTo>
                  <a:pt x="190500" y="183515"/>
                </a:lnTo>
                <a:lnTo>
                  <a:pt x="0" y="37147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044176" y="4948301"/>
            <a:ext cx="190500" cy="371475"/>
          </a:xfrm>
          <a:custGeom>
            <a:avLst/>
            <a:gdLst/>
            <a:ahLst/>
            <a:cxnLst/>
            <a:rect l="l" t="t" r="r" b="b"/>
            <a:pathLst>
              <a:path w="190500" h="371475">
                <a:moveTo>
                  <a:pt x="4191" y="0"/>
                </a:moveTo>
                <a:lnTo>
                  <a:pt x="190500" y="183515"/>
                </a:lnTo>
                <a:lnTo>
                  <a:pt x="0" y="37147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719445" y="4376356"/>
            <a:ext cx="627380" cy="327141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84150" marR="5080" indent="-172085">
              <a:lnSpc>
                <a:spcPct val="101400"/>
              </a:lnSpc>
              <a:spcBef>
                <a:spcPts val="85"/>
              </a:spcBef>
            </a:pPr>
            <a:r>
              <a:rPr sz="1050" spc="-25" dirty="0">
                <a:solidFill>
                  <a:srgbClr val="585858"/>
                </a:solidFill>
                <a:latin typeface="Arial"/>
                <a:cs typeface="Arial"/>
              </a:rPr>
              <a:t>P</a:t>
            </a:r>
            <a:r>
              <a:rPr sz="1050" spc="25" dirty="0">
                <a:solidFill>
                  <a:srgbClr val="585858"/>
                </a:solidFill>
                <a:latin typeface="Arial"/>
                <a:cs typeface="Arial"/>
              </a:rPr>
              <a:t>r</a:t>
            </a:r>
            <a:r>
              <a:rPr sz="1050" spc="15" dirty="0">
                <a:solidFill>
                  <a:srgbClr val="585858"/>
                </a:solidFill>
                <a:latin typeface="Arial"/>
                <a:cs typeface="Arial"/>
              </a:rPr>
              <a:t>opo</a:t>
            </a:r>
            <a:r>
              <a:rPr sz="1050" dirty="0">
                <a:solidFill>
                  <a:srgbClr val="585858"/>
                </a:solidFill>
                <a:latin typeface="Arial"/>
                <a:cs typeface="Arial"/>
              </a:rPr>
              <a:t>s</a:t>
            </a:r>
            <a:r>
              <a:rPr sz="1050" spc="15" dirty="0">
                <a:solidFill>
                  <a:srgbClr val="585858"/>
                </a:solidFill>
                <a:latin typeface="Arial"/>
                <a:cs typeface="Arial"/>
              </a:rPr>
              <a:t>a</a:t>
            </a:r>
            <a:r>
              <a:rPr sz="1050" spc="-10" dirty="0">
                <a:solidFill>
                  <a:srgbClr val="585858"/>
                </a:solidFill>
                <a:latin typeface="Arial"/>
                <a:cs typeface="Arial"/>
              </a:rPr>
              <a:t>l</a:t>
            </a:r>
            <a:r>
              <a:rPr sz="1050" dirty="0">
                <a:solidFill>
                  <a:srgbClr val="585858"/>
                </a:solidFill>
                <a:latin typeface="Arial"/>
                <a:cs typeface="Arial"/>
              </a:rPr>
              <a:t>s Due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405876" y="4538345"/>
            <a:ext cx="5753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" dirty="0">
                <a:solidFill>
                  <a:srgbClr val="585858"/>
                </a:solidFill>
                <a:latin typeface="Arial"/>
                <a:cs typeface="Arial"/>
              </a:rPr>
              <a:t>Selection</a:t>
            </a:r>
            <a:endParaRPr sz="10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846564" y="4531931"/>
            <a:ext cx="394970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30" dirty="0">
                <a:solidFill>
                  <a:srgbClr val="585858"/>
                </a:solidFill>
                <a:latin typeface="Arial"/>
                <a:cs typeface="Arial"/>
              </a:rPr>
              <a:t>A</a:t>
            </a:r>
            <a:r>
              <a:rPr sz="1050" spc="-90" dirty="0">
                <a:solidFill>
                  <a:srgbClr val="585858"/>
                </a:solidFill>
                <a:latin typeface="Arial"/>
                <a:cs typeface="Arial"/>
              </a:rPr>
              <a:t>w</a:t>
            </a:r>
            <a:r>
              <a:rPr sz="1050" spc="10" dirty="0">
                <a:solidFill>
                  <a:srgbClr val="585858"/>
                </a:solidFill>
                <a:latin typeface="Arial"/>
                <a:cs typeface="Arial"/>
              </a:rPr>
              <a:t>a</a:t>
            </a:r>
            <a:r>
              <a:rPr sz="1050" spc="20" dirty="0">
                <a:solidFill>
                  <a:srgbClr val="585858"/>
                </a:solidFill>
                <a:latin typeface="Arial"/>
                <a:cs typeface="Arial"/>
              </a:rPr>
              <a:t>r</a:t>
            </a:r>
            <a:r>
              <a:rPr sz="1050" dirty="0">
                <a:solidFill>
                  <a:srgbClr val="585858"/>
                </a:solidFill>
                <a:latin typeface="Arial"/>
                <a:cs typeface="Arial"/>
              </a:rPr>
              <a:t>d</a:t>
            </a:r>
            <a:endParaRPr sz="10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037951" y="4576698"/>
            <a:ext cx="28575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90" dirty="0">
                <a:solidFill>
                  <a:srgbClr val="585858"/>
                </a:solidFill>
                <a:latin typeface="Arial"/>
                <a:cs typeface="Arial"/>
              </a:rPr>
              <a:t>N</a:t>
            </a:r>
            <a:r>
              <a:rPr sz="1050" spc="30" dirty="0">
                <a:solidFill>
                  <a:srgbClr val="585858"/>
                </a:solidFill>
                <a:latin typeface="Arial"/>
                <a:cs typeface="Arial"/>
              </a:rPr>
              <a:t>T</a:t>
            </a:r>
            <a:r>
              <a:rPr sz="1050" dirty="0">
                <a:solidFill>
                  <a:srgbClr val="585858"/>
                </a:solidFill>
                <a:latin typeface="Arial"/>
                <a:cs typeface="Arial"/>
              </a:rPr>
              <a:t>P</a:t>
            </a:r>
            <a:endParaRPr sz="105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143000" y="4943475"/>
            <a:ext cx="180975" cy="361950"/>
          </a:xfrm>
          <a:custGeom>
            <a:avLst/>
            <a:gdLst/>
            <a:ahLst/>
            <a:cxnLst/>
            <a:rect l="l" t="t" r="r" b="b"/>
            <a:pathLst>
              <a:path w="180975" h="361950">
                <a:moveTo>
                  <a:pt x="0" y="0"/>
                </a:moveTo>
                <a:lnTo>
                  <a:pt x="0" y="361950"/>
                </a:lnTo>
                <a:lnTo>
                  <a:pt x="180975" y="1809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34151" y="4757801"/>
            <a:ext cx="0" cy="196850"/>
          </a:xfrm>
          <a:custGeom>
            <a:avLst/>
            <a:gdLst/>
            <a:ahLst/>
            <a:cxnLst/>
            <a:rect l="l" t="t" r="r" b="b"/>
            <a:pathLst>
              <a:path h="196850">
                <a:moveTo>
                  <a:pt x="0" y="0"/>
                </a:moveTo>
                <a:lnTo>
                  <a:pt x="0" y="19685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701151" y="4748276"/>
            <a:ext cx="0" cy="196850"/>
          </a:xfrm>
          <a:custGeom>
            <a:avLst/>
            <a:gdLst/>
            <a:ahLst/>
            <a:cxnLst/>
            <a:rect l="l" t="t" r="r" b="b"/>
            <a:pathLst>
              <a:path h="196850">
                <a:moveTo>
                  <a:pt x="0" y="0"/>
                </a:moveTo>
                <a:lnTo>
                  <a:pt x="0" y="19685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044176" y="4748276"/>
            <a:ext cx="0" cy="196850"/>
          </a:xfrm>
          <a:custGeom>
            <a:avLst/>
            <a:gdLst/>
            <a:ahLst/>
            <a:cxnLst/>
            <a:rect l="l" t="t" r="r" b="b"/>
            <a:pathLst>
              <a:path h="196850">
                <a:moveTo>
                  <a:pt x="0" y="0"/>
                </a:moveTo>
                <a:lnTo>
                  <a:pt x="0" y="19685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177651" y="4748276"/>
            <a:ext cx="0" cy="196850"/>
          </a:xfrm>
          <a:custGeom>
            <a:avLst/>
            <a:gdLst/>
            <a:ahLst/>
            <a:cxnLst/>
            <a:rect l="l" t="t" r="r" b="b"/>
            <a:pathLst>
              <a:path h="196850">
                <a:moveTo>
                  <a:pt x="0" y="0"/>
                </a:moveTo>
                <a:lnTo>
                  <a:pt x="0" y="19685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928875" y="4186301"/>
            <a:ext cx="0" cy="196850"/>
          </a:xfrm>
          <a:custGeom>
            <a:avLst/>
            <a:gdLst/>
            <a:ahLst/>
            <a:cxnLst/>
            <a:rect l="l" t="t" r="r" b="b"/>
            <a:pathLst>
              <a:path h="196850">
                <a:moveTo>
                  <a:pt x="0" y="0"/>
                </a:moveTo>
                <a:lnTo>
                  <a:pt x="0" y="19685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623060" y="3800475"/>
            <a:ext cx="594995" cy="347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sz="1050" spc="5" dirty="0">
                <a:solidFill>
                  <a:srgbClr val="585858"/>
                </a:solidFill>
                <a:latin typeface="Arial"/>
                <a:cs typeface="Arial"/>
              </a:rPr>
              <a:t>RFQ</a:t>
            </a:r>
            <a:endParaRPr sz="10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5"/>
              </a:spcBef>
            </a:pPr>
            <a:r>
              <a:rPr sz="1050" dirty="0">
                <a:solidFill>
                  <a:srgbClr val="585858"/>
                </a:solidFill>
                <a:latin typeface="Arial"/>
                <a:cs typeface="Arial"/>
              </a:rPr>
              <a:t>Released</a:t>
            </a:r>
            <a:endParaRPr sz="105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871851" y="4176776"/>
            <a:ext cx="0" cy="196850"/>
          </a:xfrm>
          <a:custGeom>
            <a:avLst/>
            <a:gdLst/>
            <a:ahLst/>
            <a:cxnLst/>
            <a:rect l="l" t="t" r="r" b="b"/>
            <a:pathLst>
              <a:path h="196850">
                <a:moveTo>
                  <a:pt x="0" y="0"/>
                </a:moveTo>
                <a:lnTo>
                  <a:pt x="0" y="19685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2568575" y="3949763"/>
            <a:ext cx="605155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10" dirty="0">
                <a:solidFill>
                  <a:srgbClr val="585858"/>
                </a:solidFill>
                <a:latin typeface="Arial"/>
                <a:cs typeface="Arial"/>
              </a:rPr>
              <a:t>SOQ</a:t>
            </a:r>
            <a:r>
              <a:rPr sz="1050" spc="-5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585858"/>
                </a:solidFill>
                <a:latin typeface="Arial"/>
                <a:cs typeface="Arial"/>
              </a:rPr>
              <a:t>Due</a:t>
            </a:r>
            <a:endParaRPr sz="105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824351" y="4186301"/>
            <a:ext cx="0" cy="196850"/>
          </a:xfrm>
          <a:custGeom>
            <a:avLst/>
            <a:gdLst/>
            <a:ahLst/>
            <a:cxnLst/>
            <a:rect l="l" t="t" r="r" b="b"/>
            <a:pathLst>
              <a:path h="196850">
                <a:moveTo>
                  <a:pt x="0" y="0"/>
                </a:moveTo>
                <a:lnTo>
                  <a:pt x="0" y="19685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3391916" y="3858514"/>
            <a:ext cx="894715" cy="347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50" spc="-5" dirty="0">
                <a:solidFill>
                  <a:srgbClr val="585858"/>
                </a:solidFill>
                <a:latin typeface="Arial"/>
                <a:cs typeface="Arial"/>
              </a:rPr>
              <a:t>Shortlist </a:t>
            </a:r>
            <a:r>
              <a:rPr sz="1050" dirty="0">
                <a:solidFill>
                  <a:srgbClr val="585858"/>
                </a:solidFill>
                <a:latin typeface="Arial"/>
                <a:cs typeface="Arial"/>
              </a:rPr>
              <a:t>/</a:t>
            </a:r>
            <a:r>
              <a:rPr sz="1050" spc="-2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585858"/>
                </a:solidFill>
                <a:latin typeface="Arial"/>
                <a:cs typeface="Arial"/>
              </a:rPr>
              <a:t>RFP</a:t>
            </a:r>
            <a:endParaRPr sz="1050">
              <a:latin typeface="Arial"/>
              <a:cs typeface="Arial"/>
            </a:endParaRPr>
          </a:p>
          <a:p>
            <a:pPr marL="5080" algn="ctr">
              <a:lnSpc>
                <a:spcPct val="100000"/>
              </a:lnSpc>
              <a:spcBef>
                <a:spcPts val="15"/>
              </a:spcBef>
            </a:pPr>
            <a:r>
              <a:rPr sz="1050" dirty="0">
                <a:solidFill>
                  <a:srgbClr val="585858"/>
                </a:solidFill>
                <a:latin typeface="Arial"/>
                <a:cs typeface="Arial"/>
              </a:rPr>
              <a:t>Released</a:t>
            </a:r>
            <a:endParaRPr sz="105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933575" y="4391025"/>
            <a:ext cx="1905000" cy="352425"/>
          </a:xfrm>
          <a:custGeom>
            <a:avLst/>
            <a:gdLst/>
            <a:ahLst/>
            <a:cxnLst/>
            <a:rect l="l" t="t" r="r" b="b"/>
            <a:pathLst>
              <a:path w="1905000" h="352425">
                <a:moveTo>
                  <a:pt x="0" y="352425"/>
                </a:moveTo>
                <a:lnTo>
                  <a:pt x="1905000" y="352425"/>
                </a:lnTo>
                <a:lnTo>
                  <a:pt x="1905000" y="0"/>
                </a:lnTo>
                <a:lnTo>
                  <a:pt x="0" y="0"/>
                </a:lnTo>
                <a:lnTo>
                  <a:pt x="0" y="352425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838575" y="4391025"/>
            <a:ext cx="180975" cy="352425"/>
          </a:xfrm>
          <a:custGeom>
            <a:avLst/>
            <a:gdLst/>
            <a:ahLst/>
            <a:cxnLst/>
            <a:rect l="l" t="t" r="r" b="b"/>
            <a:pathLst>
              <a:path w="180975" h="352425">
                <a:moveTo>
                  <a:pt x="0" y="0"/>
                </a:moveTo>
                <a:lnTo>
                  <a:pt x="0" y="352425"/>
                </a:lnTo>
                <a:lnTo>
                  <a:pt x="180975" y="176149"/>
                </a:lnTo>
                <a:lnTo>
                  <a:pt x="0" y="0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2291460" y="4410075"/>
            <a:ext cx="43116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950" b="1" spc="5" dirty="0">
                <a:solidFill>
                  <a:srgbClr val="FFFFFF"/>
                </a:solidFill>
                <a:latin typeface="Arial"/>
                <a:cs typeface="Arial"/>
              </a:rPr>
              <a:t>RFQ</a:t>
            </a:r>
            <a:r>
              <a:rPr sz="95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0" b="1" spc="2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endParaRPr sz="9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r>
              <a:rPr sz="950" b="1" spc="25" dirty="0">
                <a:solidFill>
                  <a:srgbClr val="FFFFFF"/>
                </a:solidFill>
                <a:latin typeface="Arial"/>
                <a:cs typeface="Arial"/>
              </a:rPr>
              <a:t>Market</a:t>
            </a:r>
            <a:endParaRPr sz="9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158489" y="4410075"/>
            <a:ext cx="65024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R="1905" algn="ctr">
              <a:lnSpc>
                <a:spcPct val="100000"/>
              </a:lnSpc>
              <a:spcBef>
                <a:spcPts val="125"/>
              </a:spcBef>
            </a:pPr>
            <a:r>
              <a:rPr sz="950" b="1" spc="5" dirty="0">
                <a:solidFill>
                  <a:srgbClr val="FFFFFF"/>
                </a:solidFill>
                <a:latin typeface="Arial"/>
                <a:cs typeface="Arial"/>
              </a:rPr>
              <a:t>RFQ</a:t>
            </a:r>
            <a:endParaRPr sz="950">
              <a:latin typeface="Arial"/>
              <a:cs typeface="Arial"/>
            </a:endParaRPr>
          </a:p>
          <a:p>
            <a:pPr marR="5080" algn="ctr">
              <a:lnSpc>
                <a:spcPct val="100000"/>
              </a:lnSpc>
              <a:spcBef>
                <a:spcPts val="60"/>
              </a:spcBef>
            </a:pPr>
            <a:r>
              <a:rPr sz="950" b="1" spc="-4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950" b="1" spc="-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950" b="1" spc="7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950" b="1" spc="3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950" b="1" spc="1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950" b="1" spc="7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950" b="1" spc="-2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950" b="1" spc="3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950" b="1" spc="15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endParaRPr sz="95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2871851" y="4386326"/>
            <a:ext cx="190500" cy="371475"/>
          </a:xfrm>
          <a:custGeom>
            <a:avLst/>
            <a:gdLst/>
            <a:ahLst/>
            <a:cxnLst/>
            <a:rect l="l" t="t" r="r" b="b"/>
            <a:pathLst>
              <a:path w="190500" h="371475">
                <a:moveTo>
                  <a:pt x="4191" y="0"/>
                </a:moveTo>
                <a:lnTo>
                  <a:pt x="190500" y="183515"/>
                </a:lnTo>
                <a:lnTo>
                  <a:pt x="0" y="37147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143000" y="4400550"/>
            <a:ext cx="180975" cy="361950"/>
          </a:xfrm>
          <a:custGeom>
            <a:avLst/>
            <a:gdLst/>
            <a:ahLst/>
            <a:cxnLst/>
            <a:rect l="l" t="t" r="r" b="b"/>
            <a:pathLst>
              <a:path w="180975" h="361950">
                <a:moveTo>
                  <a:pt x="0" y="0"/>
                </a:moveTo>
                <a:lnTo>
                  <a:pt x="0" y="361950"/>
                </a:lnTo>
                <a:lnTo>
                  <a:pt x="180975" y="1809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1267459" y="5722302"/>
            <a:ext cx="3536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25" dirty="0">
                <a:solidFill>
                  <a:srgbClr val="585858"/>
                </a:solidFill>
                <a:latin typeface="Arial"/>
                <a:cs typeface="Arial"/>
              </a:rPr>
              <a:t>R</a:t>
            </a:r>
            <a:r>
              <a:rPr sz="1200" b="1" spc="15" dirty="0">
                <a:solidFill>
                  <a:srgbClr val="585858"/>
                </a:solidFill>
                <a:latin typeface="Arial"/>
                <a:cs typeface="Arial"/>
              </a:rPr>
              <a:t>F</a:t>
            </a:r>
            <a:r>
              <a:rPr sz="1200" b="1" dirty="0">
                <a:solidFill>
                  <a:srgbClr val="585858"/>
                </a:solidFill>
                <a:latin typeface="Arial"/>
                <a:cs typeface="Arial"/>
              </a:rPr>
              <a:t>Q</a:t>
            </a:r>
            <a:endParaRPr sz="1200"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169987" y="5970587"/>
            <a:ext cx="2795905" cy="50800"/>
          </a:xfrm>
          <a:custGeom>
            <a:avLst/>
            <a:gdLst/>
            <a:ahLst/>
            <a:cxnLst/>
            <a:rect l="l" t="t" r="r" b="b"/>
            <a:pathLst>
              <a:path w="2795904" h="50800">
                <a:moveTo>
                  <a:pt x="25400" y="0"/>
                </a:moveTo>
                <a:lnTo>
                  <a:pt x="15510" y="1995"/>
                </a:lnTo>
                <a:lnTo>
                  <a:pt x="7437" y="7437"/>
                </a:lnTo>
                <a:lnTo>
                  <a:pt x="1995" y="15510"/>
                </a:lnTo>
                <a:lnTo>
                  <a:pt x="0" y="25400"/>
                </a:lnTo>
                <a:lnTo>
                  <a:pt x="1995" y="35289"/>
                </a:lnTo>
                <a:lnTo>
                  <a:pt x="7437" y="43362"/>
                </a:lnTo>
                <a:lnTo>
                  <a:pt x="15510" y="48804"/>
                </a:lnTo>
                <a:lnTo>
                  <a:pt x="25400" y="50800"/>
                </a:lnTo>
                <a:lnTo>
                  <a:pt x="35289" y="48804"/>
                </a:lnTo>
                <a:lnTo>
                  <a:pt x="43362" y="43362"/>
                </a:lnTo>
                <a:lnTo>
                  <a:pt x="48804" y="35289"/>
                </a:lnTo>
                <a:lnTo>
                  <a:pt x="50159" y="28575"/>
                </a:lnTo>
                <a:lnTo>
                  <a:pt x="25400" y="28575"/>
                </a:lnTo>
                <a:lnTo>
                  <a:pt x="25400" y="22225"/>
                </a:lnTo>
                <a:lnTo>
                  <a:pt x="50159" y="22225"/>
                </a:lnTo>
                <a:lnTo>
                  <a:pt x="48804" y="15510"/>
                </a:lnTo>
                <a:lnTo>
                  <a:pt x="43362" y="7437"/>
                </a:lnTo>
                <a:lnTo>
                  <a:pt x="35289" y="1995"/>
                </a:lnTo>
                <a:lnTo>
                  <a:pt x="25400" y="0"/>
                </a:lnTo>
                <a:close/>
              </a:path>
              <a:path w="2795904" h="50800">
                <a:moveTo>
                  <a:pt x="2770187" y="0"/>
                </a:moveTo>
                <a:lnTo>
                  <a:pt x="2760271" y="1995"/>
                </a:lnTo>
                <a:lnTo>
                  <a:pt x="2752201" y="7437"/>
                </a:lnTo>
                <a:lnTo>
                  <a:pt x="2746773" y="15510"/>
                </a:lnTo>
                <a:lnTo>
                  <a:pt x="2744787" y="25400"/>
                </a:lnTo>
                <a:lnTo>
                  <a:pt x="2746773" y="35289"/>
                </a:lnTo>
                <a:lnTo>
                  <a:pt x="2752201" y="43362"/>
                </a:lnTo>
                <a:lnTo>
                  <a:pt x="2760271" y="48804"/>
                </a:lnTo>
                <a:lnTo>
                  <a:pt x="2770187" y="50800"/>
                </a:lnTo>
                <a:lnTo>
                  <a:pt x="2780049" y="48804"/>
                </a:lnTo>
                <a:lnTo>
                  <a:pt x="2788126" y="43362"/>
                </a:lnTo>
                <a:lnTo>
                  <a:pt x="2793583" y="35289"/>
                </a:lnTo>
                <a:lnTo>
                  <a:pt x="2794944" y="28575"/>
                </a:lnTo>
                <a:lnTo>
                  <a:pt x="2770187" y="28575"/>
                </a:lnTo>
                <a:lnTo>
                  <a:pt x="2770187" y="22225"/>
                </a:lnTo>
                <a:lnTo>
                  <a:pt x="2794944" y="22225"/>
                </a:lnTo>
                <a:lnTo>
                  <a:pt x="2793583" y="15510"/>
                </a:lnTo>
                <a:lnTo>
                  <a:pt x="2788126" y="7437"/>
                </a:lnTo>
                <a:lnTo>
                  <a:pt x="2780049" y="1995"/>
                </a:lnTo>
                <a:lnTo>
                  <a:pt x="2770187" y="0"/>
                </a:lnTo>
                <a:close/>
              </a:path>
              <a:path w="2795904" h="50800">
                <a:moveTo>
                  <a:pt x="50159" y="22225"/>
                </a:moveTo>
                <a:lnTo>
                  <a:pt x="25400" y="22225"/>
                </a:lnTo>
                <a:lnTo>
                  <a:pt x="25400" y="28575"/>
                </a:lnTo>
                <a:lnTo>
                  <a:pt x="50159" y="28575"/>
                </a:lnTo>
                <a:lnTo>
                  <a:pt x="50800" y="25400"/>
                </a:lnTo>
                <a:lnTo>
                  <a:pt x="50159" y="22225"/>
                </a:lnTo>
                <a:close/>
              </a:path>
              <a:path w="2795904" h="50800">
                <a:moveTo>
                  <a:pt x="2745425" y="22225"/>
                </a:moveTo>
                <a:lnTo>
                  <a:pt x="50159" y="22225"/>
                </a:lnTo>
                <a:lnTo>
                  <a:pt x="50800" y="25400"/>
                </a:lnTo>
                <a:lnTo>
                  <a:pt x="50159" y="28575"/>
                </a:lnTo>
                <a:lnTo>
                  <a:pt x="2745425" y="28575"/>
                </a:lnTo>
                <a:lnTo>
                  <a:pt x="2744787" y="25400"/>
                </a:lnTo>
                <a:lnTo>
                  <a:pt x="2745425" y="22225"/>
                </a:lnTo>
                <a:close/>
              </a:path>
              <a:path w="2795904" h="50800">
                <a:moveTo>
                  <a:pt x="2794944" y="22225"/>
                </a:moveTo>
                <a:lnTo>
                  <a:pt x="2770187" y="22225"/>
                </a:lnTo>
                <a:lnTo>
                  <a:pt x="2770187" y="28575"/>
                </a:lnTo>
                <a:lnTo>
                  <a:pt x="2794944" y="28575"/>
                </a:lnTo>
                <a:lnTo>
                  <a:pt x="2795587" y="25400"/>
                </a:lnTo>
                <a:lnTo>
                  <a:pt x="2794944" y="22225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4012184" y="5722302"/>
            <a:ext cx="3365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25" dirty="0">
                <a:solidFill>
                  <a:srgbClr val="585858"/>
                </a:solidFill>
                <a:latin typeface="Arial"/>
                <a:cs typeface="Arial"/>
              </a:rPr>
              <a:t>R</a:t>
            </a:r>
            <a:r>
              <a:rPr sz="1200" b="1" spc="15" dirty="0">
                <a:solidFill>
                  <a:srgbClr val="585858"/>
                </a:solidFill>
                <a:latin typeface="Arial"/>
                <a:cs typeface="Arial"/>
              </a:rPr>
              <a:t>F</a:t>
            </a:r>
            <a:r>
              <a:rPr sz="1200" b="1" dirty="0">
                <a:solidFill>
                  <a:srgbClr val="585858"/>
                </a:solidFill>
                <a:latin typeface="Arial"/>
                <a:cs typeface="Arial"/>
              </a:rPr>
              <a:t>P</a:t>
            </a:r>
            <a:endParaRPr sz="1200">
              <a:latin typeface="Arial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3913123" y="5970587"/>
            <a:ext cx="6250940" cy="50800"/>
          </a:xfrm>
          <a:custGeom>
            <a:avLst/>
            <a:gdLst/>
            <a:ahLst/>
            <a:cxnLst/>
            <a:rect l="l" t="t" r="r" b="b"/>
            <a:pathLst>
              <a:path w="6250940" h="50800">
                <a:moveTo>
                  <a:pt x="25400" y="0"/>
                </a:moveTo>
                <a:lnTo>
                  <a:pt x="15537" y="1995"/>
                </a:lnTo>
                <a:lnTo>
                  <a:pt x="7461" y="7437"/>
                </a:lnTo>
                <a:lnTo>
                  <a:pt x="2004" y="15510"/>
                </a:lnTo>
                <a:lnTo>
                  <a:pt x="0" y="25400"/>
                </a:lnTo>
                <a:lnTo>
                  <a:pt x="2004" y="35289"/>
                </a:lnTo>
                <a:lnTo>
                  <a:pt x="7461" y="43362"/>
                </a:lnTo>
                <a:lnTo>
                  <a:pt x="15537" y="48804"/>
                </a:lnTo>
                <a:lnTo>
                  <a:pt x="25400" y="50800"/>
                </a:lnTo>
                <a:lnTo>
                  <a:pt x="35315" y="48804"/>
                </a:lnTo>
                <a:lnTo>
                  <a:pt x="43386" y="43362"/>
                </a:lnTo>
                <a:lnTo>
                  <a:pt x="48813" y="35289"/>
                </a:lnTo>
                <a:lnTo>
                  <a:pt x="50162" y="28575"/>
                </a:lnTo>
                <a:lnTo>
                  <a:pt x="25400" y="28575"/>
                </a:lnTo>
                <a:lnTo>
                  <a:pt x="25400" y="22225"/>
                </a:lnTo>
                <a:lnTo>
                  <a:pt x="50162" y="22225"/>
                </a:lnTo>
                <a:lnTo>
                  <a:pt x="48813" y="15510"/>
                </a:lnTo>
                <a:lnTo>
                  <a:pt x="43386" y="7437"/>
                </a:lnTo>
                <a:lnTo>
                  <a:pt x="35315" y="1995"/>
                </a:lnTo>
                <a:lnTo>
                  <a:pt x="25400" y="0"/>
                </a:lnTo>
                <a:close/>
              </a:path>
              <a:path w="6250940" h="50800">
                <a:moveTo>
                  <a:pt x="6225032" y="0"/>
                </a:moveTo>
                <a:lnTo>
                  <a:pt x="6215169" y="1995"/>
                </a:lnTo>
                <a:lnTo>
                  <a:pt x="6207093" y="7437"/>
                </a:lnTo>
                <a:lnTo>
                  <a:pt x="6201636" y="15510"/>
                </a:lnTo>
                <a:lnTo>
                  <a:pt x="6199632" y="25400"/>
                </a:lnTo>
                <a:lnTo>
                  <a:pt x="6201636" y="35289"/>
                </a:lnTo>
                <a:lnTo>
                  <a:pt x="6207093" y="43362"/>
                </a:lnTo>
                <a:lnTo>
                  <a:pt x="6215169" y="48804"/>
                </a:lnTo>
                <a:lnTo>
                  <a:pt x="6225032" y="50800"/>
                </a:lnTo>
                <a:lnTo>
                  <a:pt x="6234947" y="48804"/>
                </a:lnTo>
                <a:lnTo>
                  <a:pt x="6243018" y="43362"/>
                </a:lnTo>
                <a:lnTo>
                  <a:pt x="6248445" y="35289"/>
                </a:lnTo>
                <a:lnTo>
                  <a:pt x="6249794" y="28575"/>
                </a:lnTo>
                <a:lnTo>
                  <a:pt x="6225032" y="28575"/>
                </a:lnTo>
                <a:lnTo>
                  <a:pt x="6225032" y="22225"/>
                </a:lnTo>
                <a:lnTo>
                  <a:pt x="6249794" y="22225"/>
                </a:lnTo>
                <a:lnTo>
                  <a:pt x="6248445" y="15510"/>
                </a:lnTo>
                <a:lnTo>
                  <a:pt x="6243018" y="7437"/>
                </a:lnTo>
                <a:lnTo>
                  <a:pt x="6234947" y="1995"/>
                </a:lnTo>
                <a:lnTo>
                  <a:pt x="6225032" y="0"/>
                </a:lnTo>
                <a:close/>
              </a:path>
              <a:path w="6250940" h="50800">
                <a:moveTo>
                  <a:pt x="50162" y="22225"/>
                </a:moveTo>
                <a:lnTo>
                  <a:pt x="25400" y="22225"/>
                </a:lnTo>
                <a:lnTo>
                  <a:pt x="25400" y="28575"/>
                </a:lnTo>
                <a:lnTo>
                  <a:pt x="50162" y="28575"/>
                </a:lnTo>
                <a:lnTo>
                  <a:pt x="50800" y="25400"/>
                </a:lnTo>
                <a:lnTo>
                  <a:pt x="50162" y="22225"/>
                </a:lnTo>
                <a:close/>
              </a:path>
              <a:path w="6250940" h="50800">
                <a:moveTo>
                  <a:pt x="6200275" y="22225"/>
                </a:moveTo>
                <a:lnTo>
                  <a:pt x="50162" y="22225"/>
                </a:lnTo>
                <a:lnTo>
                  <a:pt x="50800" y="25400"/>
                </a:lnTo>
                <a:lnTo>
                  <a:pt x="50162" y="28575"/>
                </a:lnTo>
                <a:lnTo>
                  <a:pt x="6200275" y="28575"/>
                </a:lnTo>
                <a:lnTo>
                  <a:pt x="6199632" y="25400"/>
                </a:lnTo>
                <a:lnTo>
                  <a:pt x="6200275" y="22225"/>
                </a:lnTo>
                <a:close/>
              </a:path>
              <a:path w="6250940" h="50800">
                <a:moveTo>
                  <a:pt x="6249794" y="22225"/>
                </a:moveTo>
                <a:lnTo>
                  <a:pt x="6225032" y="22225"/>
                </a:lnTo>
                <a:lnTo>
                  <a:pt x="6225032" y="28575"/>
                </a:lnTo>
                <a:lnTo>
                  <a:pt x="6249794" y="28575"/>
                </a:lnTo>
                <a:lnTo>
                  <a:pt x="6250432" y="25400"/>
                </a:lnTo>
                <a:lnTo>
                  <a:pt x="6249794" y="22225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10163556" y="5722302"/>
            <a:ext cx="9264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585858"/>
                </a:solidFill>
                <a:latin typeface="Arial"/>
                <a:cs typeface="Arial"/>
              </a:rPr>
              <a:t>Award </a:t>
            </a:r>
            <a:r>
              <a:rPr sz="1200" b="1" dirty="0">
                <a:solidFill>
                  <a:srgbClr val="585858"/>
                </a:solidFill>
                <a:latin typeface="Arial"/>
                <a:cs typeface="Arial"/>
              </a:rPr>
              <a:t>/</a:t>
            </a:r>
            <a:r>
              <a:rPr sz="1200" b="1" spc="-9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200" b="1" spc="15" dirty="0">
                <a:solidFill>
                  <a:srgbClr val="585858"/>
                </a:solidFill>
                <a:latin typeface="Arial"/>
                <a:cs typeface="Arial"/>
              </a:rPr>
              <a:t>NTP</a:t>
            </a:r>
            <a:endParaRPr sz="1200">
              <a:latin typeface="Arial"/>
              <a:cs typeface="Arial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10123423" y="5970587"/>
            <a:ext cx="1081405" cy="50800"/>
          </a:xfrm>
          <a:custGeom>
            <a:avLst/>
            <a:gdLst/>
            <a:ahLst/>
            <a:cxnLst/>
            <a:rect l="l" t="t" r="r" b="b"/>
            <a:pathLst>
              <a:path w="1081404" h="50800">
                <a:moveTo>
                  <a:pt x="25400" y="0"/>
                </a:moveTo>
                <a:lnTo>
                  <a:pt x="15537" y="1995"/>
                </a:lnTo>
                <a:lnTo>
                  <a:pt x="7461" y="7437"/>
                </a:lnTo>
                <a:lnTo>
                  <a:pt x="2004" y="15510"/>
                </a:lnTo>
                <a:lnTo>
                  <a:pt x="0" y="25400"/>
                </a:lnTo>
                <a:lnTo>
                  <a:pt x="2004" y="35289"/>
                </a:lnTo>
                <a:lnTo>
                  <a:pt x="7461" y="43362"/>
                </a:lnTo>
                <a:lnTo>
                  <a:pt x="15537" y="48804"/>
                </a:lnTo>
                <a:lnTo>
                  <a:pt x="25400" y="50800"/>
                </a:lnTo>
                <a:lnTo>
                  <a:pt x="35315" y="48804"/>
                </a:lnTo>
                <a:lnTo>
                  <a:pt x="43386" y="43362"/>
                </a:lnTo>
                <a:lnTo>
                  <a:pt x="48813" y="35289"/>
                </a:lnTo>
                <a:lnTo>
                  <a:pt x="50162" y="28575"/>
                </a:lnTo>
                <a:lnTo>
                  <a:pt x="25400" y="28575"/>
                </a:lnTo>
                <a:lnTo>
                  <a:pt x="25400" y="22225"/>
                </a:lnTo>
                <a:lnTo>
                  <a:pt x="50162" y="22225"/>
                </a:lnTo>
                <a:lnTo>
                  <a:pt x="48813" y="15510"/>
                </a:lnTo>
                <a:lnTo>
                  <a:pt x="43386" y="7437"/>
                </a:lnTo>
                <a:lnTo>
                  <a:pt x="35315" y="1995"/>
                </a:lnTo>
                <a:lnTo>
                  <a:pt x="25400" y="0"/>
                </a:lnTo>
                <a:close/>
              </a:path>
              <a:path w="1081404" h="50800">
                <a:moveTo>
                  <a:pt x="1056004" y="0"/>
                </a:moveTo>
                <a:lnTo>
                  <a:pt x="1046089" y="1995"/>
                </a:lnTo>
                <a:lnTo>
                  <a:pt x="1038018" y="7437"/>
                </a:lnTo>
                <a:lnTo>
                  <a:pt x="1032591" y="15510"/>
                </a:lnTo>
                <a:lnTo>
                  <a:pt x="1030604" y="25400"/>
                </a:lnTo>
                <a:lnTo>
                  <a:pt x="1032591" y="35289"/>
                </a:lnTo>
                <a:lnTo>
                  <a:pt x="1038018" y="43362"/>
                </a:lnTo>
                <a:lnTo>
                  <a:pt x="1046089" y="48804"/>
                </a:lnTo>
                <a:lnTo>
                  <a:pt x="1056004" y="50800"/>
                </a:lnTo>
                <a:lnTo>
                  <a:pt x="1065867" y="48804"/>
                </a:lnTo>
                <a:lnTo>
                  <a:pt x="1073943" y="43362"/>
                </a:lnTo>
                <a:lnTo>
                  <a:pt x="1079400" y="35289"/>
                </a:lnTo>
                <a:lnTo>
                  <a:pt x="1080761" y="28575"/>
                </a:lnTo>
                <a:lnTo>
                  <a:pt x="1056004" y="28575"/>
                </a:lnTo>
                <a:lnTo>
                  <a:pt x="1056004" y="22225"/>
                </a:lnTo>
                <a:lnTo>
                  <a:pt x="1080761" y="22225"/>
                </a:lnTo>
                <a:lnTo>
                  <a:pt x="1079400" y="15510"/>
                </a:lnTo>
                <a:lnTo>
                  <a:pt x="1073943" y="7437"/>
                </a:lnTo>
                <a:lnTo>
                  <a:pt x="1065867" y="1995"/>
                </a:lnTo>
                <a:lnTo>
                  <a:pt x="1056004" y="0"/>
                </a:lnTo>
                <a:close/>
              </a:path>
              <a:path w="1081404" h="50800">
                <a:moveTo>
                  <a:pt x="50162" y="22225"/>
                </a:moveTo>
                <a:lnTo>
                  <a:pt x="25400" y="22225"/>
                </a:lnTo>
                <a:lnTo>
                  <a:pt x="25400" y="28575"/>
                </a:lnTo>
                <a:lnTo>
                  <a:pt x="50162" y="28575"/>
                </a:lnTo>
                <a:lnTo>
                  <a:pt x="50800" y="25400"/>
                </a:lnTo>
                <a:lnTo>
                  <a:pt x="50162" y="22225"/>
                </a:lnTo>
                <a:close/>
              </a:path>
              <a:path w="1081404" h="50800">
                <a:moveTo>
                  <a:pt x="1031242" y="22225"/>
                </a:moveTo>
                <a:lnTo>
                  <a:pt x="50162" y="22225"/>
                </a:lnTo>
                <a:lnTo>
                  <a:pt x="50800" y="25400"/>
                </a:lnTo>
                <a:lnTo>
                  <a:pt x="50162" y="28575"/>
                </a:lnTo>
                <a:lnTo>
                  <a:pt x="1031242" y="28575"/>
                </a:lnTo>
                <a:lnTo>
                  <a:pt x="1030604" y="25400"/>
                </a:lnTo>
                <a:lnTo>
                  <a:pt x="1031242" y="22225"/>
                </a:lnTo>
                <a:close/>
              </a:path>
              <a:path w="1081404" h="50800">
                <a:moveTo>
                  <a:pt x="1080761" y="22225"/>
                </a:moveTo>
                <a:lnTo>
                  <a:pt x="1056004" y="22225"/>
                </a:lnTo>
                <a:lnTo>
                  <a:pt x="1056004" y="28575"/>
                </a:lnTo>
                <a:lnTo>
                  <a:pt x="1080761" y="28575"/>
                </a:lnTo>
                <a:lnTo>
                  <a:pt x="1081404" y="25400"/>
                </a:lnTo>
                <a:lnTo>
                  <a:pt x="1080761" y="22225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1143000" y="4399533"/>
            <a:ext cx="79057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32105">
              <a:lnSpc>
                <a:spcPct val="100000"/>
              </a:lnSpc>
              <a:spcBef>
                <a:spcPts val="125"/>
              </a:spcBef>
            </a:pPr>
            <a:r>
              <a:rPr sz="950" b="1" spc="5" dirty="0">
                <a:solidFill>
                  <a:srgbClr val="FFFFFF"/>
                </a:solidFill>
                <a:latin typeface="Arial"/>
                <a:cs typeface="Arial"/>
              </a:rPr>
              <a:t>RFQ</a:t>
            </a:r>
            <a:endParaRPr sz="950">
              <a:latin typeface="Arial"/>
              <a:cs typeface="Arial"/>
            </a:endParaRPr>
          </a:p>
          <a:p>
            <a:pPr marL="303530">
              <a:lnSpc>
                <a:spcPct val="100000"/>
              </a:lnSpc>
              <a:spcBef>
                <a:spcPts val="60"/>
              </a:spcBef>
            </a:pPr>
            <a:r>
              <a:rPr sz="950" b="1" spc="15" dirty="0">
                <a:solidFill>
                  <a:srgbClr val="FFFFFF"/>
                </a:solidFill>
                <a:latin typeface="Arial"/>
                <a:cs typeface="Arial"/>
              </a:rPr>
              <a:t>Dev’t</a:t>
            </a:r>
            <a:endParaRPr sz="950">
              <a:latin typeface="Arial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1924050" y="4391025"/>
            <a:ext cx="190500" cy="352425"/>
          </a:xfrm>
          <a:custGeom>
            <a:avLst/>
            <a:gdLst/>
            <a:ahLst/>
            <a:cxnLst/>
            <a:rect l="l" t="t" r="r" b="b"/>
            <a:pathLst>
              <a:path w="190500" h="352425">
                <a:moveTo>
                  <a:pt x="4190" y="0"/>
                </a:moveTo>
                <a:lnTo>
                  <a:pt x="0" y="352425"/>
                </a:lnTo>
                <a:lnTo>
                  <a:pt x="190500" y="174244"/>
                </a:lnTo>
                <a:lnTo>
                  <a:pt x="4190" y="0"/>
                </a:lnTo>
                <a:close/>
              </a:path>
            </a:pathLst>
          </a:custGeom>
          <a:solidFill>
            <a:srgbClr val="BD92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819525" y="4962525"/>
            <a:ext cx="190500" cy="352425"/>
          </a:xfrm>
          <a:custGeom>
            <a:avLst/>
            <a:gdLst/>
            <a:ahLst/>
            <a:cxnLst/>
            <a:rect l="l" t="t" r="r" b="b"/>
            <a:pathLst>
              <a:path w="190500" h="352425">
                <a:moveTo>
                  <a:pt x="4191" y="0"/>
                </a:moveTo>
                <a:lnTo>
                  <a:pt x="0" y="352425"/>
                </a:lnTo>
                <a:lnTo>
                  <a:pt x="190500" y="174244"/>
                </a:lnTo>
                <a:lnTo>
                  <a:pt x="4191" y="0"/>
                </a:lnTo>
                <a:close/>
              </a:path>
            </a:pathLst>
          </a:custGeom>
          <a:solidFill>
            <a:srgbClr val="BD92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833876" y="4757801"/>
            <a:ext cx="0" cy="196850"/>
          </a:xfrm>
          <a:custGeom>
            <a:avLst/>
            <a:gdLst/>
            <a:ahLst/>
            <a:cxnLst/>
            <a:rect l="l" t="t" r="r" b="b"/>
            <a:pathLst>
              <a:path h="196850">
                <a:moveTo>
                  <a:pt x="0" y="0"/>
                </a:moveTo>
                <a:lnTo>
                  <a:pt x="0" y="19685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143000" y="2171700"/>
            <a:ext cx="5524500" cy="6572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633537" y="1947926"/>
            <a:ext cx="2515235" cy="1038225"/>
          </a:xfrm>
          <a:custGeom>
            <a:avLst/>
            <a:gdLst/>
            <a:ahLst/>
            <a:cxnLst/>
            <a:rect l="l" t="t" r="r" b="b"/>
            <a:pathLst>
              <a:path w="2515235" h="1038225">
                <a:moveTo>
                  <a:pt x="0" y="172974"/>
                </a:moveTo>
                <a:lnTo>
                  <a:pt x="6180" y="127000"/>
                </a:lnTo>
                <a:lnTo>
                  <a:pt x="23624" y="85682"/>
                </a:lnTo>
                <a:lnTo>
                  <a:pt x="50680" y="50673"/>
                </a:lnTo>
                <a:lnTo>
                  <a:pt x="85701" y="23622"/>
                </a:lnTo>
                <a:lnTo>
                  <a:pt x="127036" y="6180"/>
                </a:lnTo>
                <a:lnTo>
                  <a:pt x="173037" y="0"/>
                </a:lnTo>
                <a:lnTo>
                  <a:pt x="2341562" y="0"/>
                </a:lnTo>
                <a:lnTo>
                  <a:pt x="2387545" y="6180"/>
                </a:lnTo>
                <a:lnTo>
                  <a:pt x="2428886" y="23622"/>
                </a:lnTo>
                <a:lnTo>
                  <a:pt x="2463927" y="50673"/>
                </a:lnTo>
                <a:lnTo>
                  <a:pt x="2491008" y="85682"/>
                </a:lnTo>
                <a:lnTo>
                  <a:pt x="2508473" y="127000"/>
                </a:lnTo>
                <a:lnTo>
                  <a:pt x="2514663" y="172974"/>
                </a:lnTo>
                <a:lnTo>
                  <a:pt x="2514663" y="865124"/>
                </a:lnTo>
                <a:lnTo>
                  <a:pt x="2508473" y="911107"/>
                </a:lnTo>
                <a:lnTo>
                  <a:pt x="2491008" y="952448"/>
                </a:lnTo>
                <a:lnTo>
                  <a:pt x="2463927" y="987488"/>
                </a:lnTo>
                <a:lnTo>
                  <a:pt x="2428886" y="1014570"/>
                </a:lnTo>
                <a:lnTo>
                  <a:pt x="2387545" y="1032034"/>
                </a:lnTo>
                <a:lnTo>
                  <a:pt x="2341562" y="1038225"/>
                </a:lnTo>
                <a:lnTo>
                  <a:pt x="173037" y="1038225"/>
                </a:lnTo>
                <a:lnTo>
                  <a:pt x="127036" y="1032034"/>
                </a:lnTo>
                <a:lnTo>
                  <a:pt x="85701" y="1014570"/>
                </a:lnTo>
                <a:lnTo>
                  <a:pt x="50680" y="987488"/>
                </a:lnTo>
                <a:lnTo>
                  <a:pt x="23624" y="952448"/>
                </a:lnTo>
                <a:lnTo>
                  <a:pt x="6180" y="911107"/>
                </a:lnTo>
                <a:lnTo>
                  <a:pt x="0" y="865124"/>
                </a:lnTo>
                <a:lnTo>
                  <a:pt x="0" y="172974"/>
                </a:lnTo>
                <a:close/>
              </a:path>
            </a:pathLst>
          </a:custGeom>
          <a:ln w="12700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1077575" y="409575"/>
            <a:ext cx="723900" cy="4857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3">
            <a:extLst>
              <a:ext uri="{FF2B5EF4-FFF2-40B4-BE49-F238E27FC236}">
                <a16:creationId xmlns:a16="http://schemas.microsoft.com/office/drawing/2014/main" id="{8E63D8CD-CA90-8BDB-7795-3524AA95AD0D}"/>
              </a:ext>
            </a:extLst>
          </p:cNvPr>
          <p:cNvSpPr txBox="1"/>
          <p:nvPr/>
        </p:nvSpPr>
        <p:spPr>
          <a:xfrm>
            <a:off x="11184001" y="6434454"/>
            <a:ext cx="10287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dirty="0">
                <a:solidFill>
                  <a:srgbClr val="888888"/>
                </a:solidFill>
                <a:latin typeface="Calibri"/>
                <a:cs typeface="Calibri"/>
              </a:rPr>
              <a:t>9</a:t>
            </a:r>
            <a:endParaRPr sz="1200" dirty="0"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878</TotalTime>
  <Words>2117</Words>
  <Application>Microsoft Office PowerPoint</Application>
  <PresentationFormat>Widescreen</PresentationFormat>
  <Paragraphs>400</Paragraphs>
  <Slides>33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Calibri</vt:lpstr>
      <vt:lpstr>Calibri Light</vt:lpstr>
      <vt:lpstr>Franklin Gothic Demi</vt:lpstr>
      <vt:lpstr>Franklin Gothic Medium</vt:lpstr>
      <vt:lpstr>Times New Roman</vt:lpstr>
      <vt:lpstr>Office Theme</vt:lpstr>
      <vt:lpstr>1_Office Theme</vt:lpstr>
      <vt:lpstr>HOUSEKEEPING</vt:lpstr>
      <vt:lpstr>P R E - S U B M I S S I O N C O N F E R E N C E</vt:lpstr>
      <vt:lpstr>AGENDA</vt:lpstr>
      <vt:lpstr>D B P R O G R A M O V E R V I E W</vt:lpstr>
      <vt:lpstr>DDC DESIGN-BUILD Teaming for Design-Build</vt:lpstr>
      <vt:lpstr>DDC DESIGN-BUILD Teaming for Design-Build</vt:lpstr>
      <vt:lpstr>DDC DESIGN-BUILD Potential/Upcoming Design-Build Projects</vt:lpstr>
      <vt:lpstr>DDC DESIGN-BUILD</vt:lpstr>
      <vt:lpstr>DESIGN-BUILD AT DDC Design-Build Two-Stage Procurement</vt:lpstr>
      <vt:lpstr>DESIGN-BUILD PROCUREMENT: STAGE 1 - RFQ</vt:lpstr>
      <vt:lpstr>DESIGN-BUILD PROCUREMENT: STAGE 1 - RFQ</vt:lpstr>
      <vt:lpstr>DESIGN-BUILD PROCUREMENT: STAGE 2 - RFP</vt:lpstr>
      <vt:lpstr>DESIGN-BUILD PROCUREMENT: STAGE 2 - RFP</vt:lpstr>
      <vt:lpstr>DESIGN-BUILD PROCUREMENT: STAGE 2 - RFP</vt:lpstr>
      <vt:lpstr>DB PROCUREMENT: STAGE 2 - RFP</vt:lpstr>
      <vt:lpstr>DB PROCUREMENT: AWARD</vt:lpstr>
      <vt:lpstr>DB EXECUTION: POST AWARD</vt:lpstr>
      <vt:lpstr>P R O J E C T O V E R V I E W</vt:lpstr>
      <vt:lpstr>DDC DESIGN-BUILD RAISED CROSSWALKS HWCRCDB Scope of Work</vt:lpstr>
      <vt:lpstr>PowerPoint Presentation</vt:lpstr>
      <vt:lpstr>DDC DESIGN-BUILD RAISED CROSSWALKS Sample Raised Crosswalk and  Audible Pedestrian Sign (APS)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 / W B E</vt:lpstr>
      <vt:lpstr>MINORITY &amp; WOMEN-OWNED BUSINESS ENTERPRISES: PARTICIPATION REQUIREMENTS</vt:lpstr>
      <vt:lpstr>MINORITY &amp; WOMEN-OWNED BUSINESS ENTERPRISES: PARTICIPATION REQUIREMENTS</vt:lpstr>
      <vt:lpstr>MINORITY &amp; WOMEN-OWNED BUSINESS ENTERPRISES: PARTICIPATION REQUIREMENTS</vt:lpstr>
      <vt:lpstr>Q U E S T I O N S ?</vt:lpstr>
      <vt:lpstr>T H A N K Y O U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HOUSEKEEPING</dc:title>
  <dc:creator>John Madera</dc:creator>
  <cp:lastModifiedBy>John Madera</cp:lastModifiedBy>
  <cp:revision>40</cp:revision>
  <dcterms:created xsi:type="dcterms:W3CDTF">2022-10-27T14:52:56Z</dcterms:created>
  <dcterms:modified xsi:type="dcterms:W3CDTF">2023-08-29T16:21:24Z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2022-07-25T00:00:00Z</vt:filetime>
  </property>
  <property fmtid="{D5CDD505-2E9C-101B-9397-08002B2CF9AE}" pid="3" name="LastSaved">
    <vt:filetime>2022-10-27T00:00:00Z</vt:filetime>
  </property>
</Properties>
</file>